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7" r:id="rId2"/>
    <p:sldId id="426" r:id="rId3"/>
    <p:sldId id="411" r:id="rId4"/>
    <p:sldId id="368" r:id="rId5"/>
    <p:sldId id="425" r:id="rId6"/>
    <p:sldId id="433" r:id="rId7"/>
    <p:sldId id="434" r:id="rId8"/>
    <p:sldId id="423" r:id="rId9"/>
    <p:sldId id="435" r:id="rId10"/>
    <p:sldId id="436" r:id="rId11"/>
    <p:sldId id="412" r:id="rId12"/>
    <p:sldId id="415" r:id="rId13"/>
    <p:sldId id="431" r:id="rId14"/>
    <p:sldId id="416" r:id="rId15"/>
    <p:sldId id="432" r:id="rId16"/>
    <p:sldId id="380" r:id="rId17"/>
    <p:sldId id="418" r:id="rId18"/>
    <p:sldId id="385" r:id="rId19"/>
    <p:sldId id="414" r:id="rId20"/>
    <p:sldId id="390" r:id="rId21"/>
    <p:sldId id="429" r:id="rId22"/>
    <p:sldId id="430" r:id="rId23"/>
    <p:sldId id="396" r:id="rId24"/>
    <p:sldId id="427" r:id="rId25"/>
    <p:sldId id="395" r:id="rId26"/>
    <p:sldId id="31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9C4AD-3FAD-4CCC-A5FD-BFDD93FDA87F}" v="4" dt="2025-12-18T16:17:47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165" autoAdjust="0"/>
  </p:normalViewPr>
  <p:slideViewPr>
    <p:cSldViewPr snapToGrid="0">
      <p:cViewPr varScale="1">
        <p:scale>
          <a:sx n="71" d="100"/>
          <a:sy n="71" d="100"/>
        </p:scale>
        <p:origin x="20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2DD2AC-2E5C-DBED-D3D0-90E59A9A9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48FF5-7146-87B3-0C69-7E5307AD48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DD5D-0D86-42C0-9644-E4C01E2A7C4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0D838-FCC5-997E-DFF0-5E4BC4E8E4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57F62-8B13-DAE1-8F03-249BC061EA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F2D9B-EE7D-47AC-BCB9-4FF9ECA3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4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23:07:2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3077 628 16383 0 0,'0'2'0'0'0,"0"0"0"0"0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23:07:2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3077 628 16383 0 0,'0'2'0'0'0,"0"0"0"0"0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1T17:58:3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4T21:04:3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8191,'0'9'0,"0"4"5063,0-3-5063,0 9 2818,0-3-2818,-4 0 1719,3 4-1719,-3-5 6784,-1 1-6784,4 4 0,-8-4 0,8 5 0,-4-5 0,5 4 0,-4-10 0,3 10 0,-3-4 0,4 0 0,-5 3 0,4-3 0,-4 0 0,0 4 0,4-9 0,-4 3 0,1-4 0,3 4 0,-3-3 0,4 4 0,-5-6 0,4 1 0,-3-1 0,0 1 0,3-1 0,-4 1 0,5-1 0,0 1 0,0-1 0,0 1 0,-4-1 0,3 1 0,-3-1 0,4 0 0,-4 1 0,3-1 0,-4 1 0,5-1 0,0 1 0,-4-5 0,3 3 0,-3-2 0,4 3 0,0 0 0,-5 1 0,4-1 0,-3 1 0,4-1 0,-4 1 0,3-1 0,-4 1 0,1-1 0,3 1 0,-3-1 0,4 1 0,-5-1 0,4 1 0,-3-1 0,4 1 0,0-1 0,-4 1 0,3-1 0,-4 1 0,5-1 0,0 1 0,0-1 0,-4 1 0,3-1 0,-3 1 0,4-1 0,-4 1 0,2-1 0,-2 0 0,4 1 0,0-1 0,0 1 0,0-1 0,0 1 0,0-1 0,0 1 0,0-1 0,0 1 0,0-1 0,0 0 0,0 1 0,0-1 0,0 0 0,0 1 0,0-1 0,0 0 0,-4-4 0,-1-1 0,-5-13 0,5 7 0,0-8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4T21:04:4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24575,'-9'0'0,"-13"4"0,8 2 0,-14 3 0,17 1 0,-4 0 0,6 0 0,3-1 0,-2 0 0,7 1 0,-8-1 0,8 6 0,-3-4 0,0 3 0,2-4 0,-2 5 0,4-5 0,0 5 0,0-6 0,0 1 0,0-1 0,0 1 0,0-1 0,0 1 0,0-1 0,0 1 0,0-1 0,0 1 0,0-1 0,0 1 0,0-1 0,0 1 0,0-1 0,4 1 0,2-1 0,-1 1 0,3-1 0,-2 1 0,3-1 0,1 1 0,-5-1 0,3 1 0,-2-1 0,3 1 0,1-1 0,-1 1 0,1-1 0,-1 1 0,1-1 0,-1 1 0,1-1 0,-1-4 0,1 0 0,4-5 0,-3 4 0,4-3 0,-1 3 0,-3-4 0,3 0 0,1 0 0,-4 0 0,3 0 0,-4 0 0,-1 0 0,1 0 0,-1 0 0,1 0 0,-1 0 0,1-4 0,-1-2 0,1-3 0,-1-1 0,1 1 0,-1 3 0,1-2 0,-5 2 0,4-3 0,-4 3 0,4-2 0,1 2 0,-5-3 0,4-1 0,-4 1 0,0-6 0,3 4 0,-7-3 0,3 4 0,-4 1 0,0-1 0,0 1 0,0-1 0,0 0 0,0 1 0,0-1 0,0 1 0,0 0 0,0-1 0,0 1 0,0 0 0,-8 0 0,2 0 0,-8 4 0,5-4 0,-1 8 0,0-8 0,1 4 0,-1 0 0,0-4 0,1 8 0,-1-7 0,0 6 0,1-6 0,-1 3 0,1-1 0,-1-2 0,0 7 0,1-4 0,-1 1 0,0-1 0,1-1 0,-1-2 0,0 7 0,5-8 0,-3 8 0,2-3 0,1-1 0,-4 4 0,4-3 0,0 0 0,-4 3 0,4-4 0,-5 1 0,1 3 0,-1-3 0,5 0 0,-4 3 0,4-4 0,0 1 0,-3 3 0,3-3 0,-5 4 0,1 0 0,0 0 0,0 0 0,4-4 0,-3-2 0,7 1 0,-3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4T21:04:5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24575,'9'0'0,"-1"0"0,2 0 0,-1 4 0,0-3 0,-4 7 0,4-7 0,-4 3 0,0 0 0,4-3 0,-4 3 0,0 1 0,4-4 0,-4 3 0,0 0 0,4-3 0,-4 3 0,0 1 0,4-4 0,-4 3 0,4 0 0,1-3 0,-1 8 0,0-4 0,0 4 0,0 0 0,-4 0 0,3 0 0,-7 0 0,3 0 0,0 0 0,-3 0 0,3 1 0,-4-1 0,0 0 0,0 1 0,0-1 0,0 1 0,0-1 0,0 0 0,0 0 0,0 0 0,0 1 0,0-1 0,0 0 0,0 0 0,0 0 0,0 0 0,-4-4 0,3 3 0,-7-7 0,7 8 0,-7-8 0,2 3 0,-3-1 0,0-2 0,0 3 0,0-4 0,4 4 0,1-6 0,4-5 0,0 1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753FA-FD81-47A0-86EB-03E8E69726DA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32607-54D2-4830-9915-7AF858AA7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8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C41D8-9C15-4E4B-9820-A7D6BF374E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998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52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0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0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52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3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29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0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33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68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2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40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32607-54D2-4830-9915-7AF858AA7F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49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40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32607-54D2-4830-9915-7AF858AA7F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66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8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32607-54D2-4830-9915-7AF858AA7F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7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solidFill>
                <a:srgbClr val="000000"/>
              </a:solidFill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49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DD98847-FEFC-4569-9368-25FFD527F338}" type="slidenum">
              <a:rPr lang="en-US" altLang="zh-CN" smtClean="0">
                <a:ea typeface="宋体" charset="-122"/>
              </a:rPr>
              <a:pPr/>
              <a:t>26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04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LinLibertineO-Identity-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5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>
              <a:ea typeface="等线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38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>
              <a:ea typeface="等线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69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C41D8-9C15-4E4B-9820-A7D6BF374E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3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520"/>
            <a:ext cx="12192000" cy="6138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33" y="1109133"/>
            <a:ext cx="11345334" cy="53064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399" y="6493933"/>
            <a:ext cx="2743200" cy="304800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6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5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3C2C6-1E5C-47F7-8FF0-9BF3B7BB7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en.wikipedia.org/wiki/File:Question_mark_alternate.svg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11.sv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9.svg"/><Relationship Id="rId10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en.wikipedia.org/wiki/File:Question_mark_alternate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2.png"/><Relationship Id="rId5" Type="http://schemas.openxmlformats.org/officeDocument/2006/relationships/image" Target="../media/image32.png"/><Relationship Id="rId15" Type="http://schemas.openxmlformats.org/officeDocument/2006/relationships/image" Target="../media/image41.svg"/><Relationship Id="rId10" Type="http://schemas.openxmlformats.org/officeDocument/2006/relationships/image" Target="../media/image11.sv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customXml" Target="../ink/ink4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4.jpeg"/><Relationship Id="rId7" Type="http://schemas.openxmlformats.org/officeDocument/2006/relationships/hyperlink" Target="https://svgsilh.com/image/891896.html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11.svg"/><Relationship Id="rId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hyperlink" Target="https://freebie.photography/background/slides/brick_background.htm" TargetMode="External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D7F1F6-4135-20D9-C4C4-3D41D211C1D9}"/>
              </a:ext>
            </a:extLst>
          </p:cNvPr>
          <p:cNvSpPr txBox="1">
            <a:spLocks/>
          </p:cNvSpPr>
          <p:nvPr/>
        </p:nvSpPr>
        <p:spPr>
          <a:xfrm>
            <a:off x="1576756" y="692901"/>
            <a:ext cx="10112139" cy="187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SpaceBeat: Identity-aware Multi-person </a:t>
            </a:r>
            <a:br>
              <a:rPr lang="en-US" sz="32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2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Vital Signs Monitoring Using Commodity WiFi</a:t>
            </a:r>
            <a:endParaRPr lang="en-US" sz="32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FA8C5-62F5-26C1-4C3B-2415B1D2F28E}"/>
              </a:ext>
            </a:extLst>
          </p:cNvPr>
          <p:cNvSpPr txBox="1"/>
          <p:nvPr/>
        </p:nvSpPr>
        <p:spPr>
          <a:xfrm>
            <a:off x="3047418" y="3372403"/>
            <a:ext cx="60971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Bofan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en-US" baseline="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Yili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Ren</a:t>
            </a:r>
            <a:r>
              <a:rPr 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Yichao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  <a:r>
              <a:rPr 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Jie Yang</a:t>
            </a:r>
            <a:r>
              <a:rPr 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Florida State University</a:t>
            </a:r>
          </a:p>
          <a:p>
            <a:pPr algn="ctr"/>
            <a:r>
              <a:rPr 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University of South Florida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4B540-4613-2339-E7D0-6B340537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09" y="5690102"/>
            <a:ext cx="1025896" cy="1025896"/>
          </a:xfrm>
          <a:prstGeom prst="rect">
            <a:avLst/>
          </a:prstGeom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C6E57D2E-A735-5D14-D4F7-507BC914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704" y="5690101"/>
            <a:ext cx="1025897" cy="102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3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/>
                <a:ea typeface="宋体"/>
                <a:cs typeface="Arial"/>
              </a:rPr>
              <a:t>Previous Works</a:t>
            </a:r>
            <a:endParaRPr lang="en-US" altLang="zh-CN" sz="4000"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61859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667B3-FFDD-0606-6A46-B66235766E81}"/>
              </a:ext>
            </a:extLst>
          </p:cNvPr>
          <p:cNvSpPr txBox="1"/>
          <p:nvPr/>
        </p:nvSpPr>
        <p:spPr>
          <a:xfrm>
            <a:off x="8637492" y="2737617"/>
            <a:ext cx="238147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Breathing rate estimation accuracy 98.5%</a:t>
            </a:r>
          </a:p>
          <a:p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Multi-person,</a:t>
            </a:r>
          </a:p>
          <a:p>
            <a:r>
              <a:rPr lang="en-US" b="1">
                <a:ea typeface="Calibri"/>
                <a:cs typeface="Calibri"/>
              </a:rPr>
              <a:t>Not </a:t>
            </a:r>
            <a:r>
              <a:rPr lang="en-US" b="1">
                <a:ea typeface="+mn-lt"/>
                <a:cs typeface="+mn-lt"/>
              </a:rPr>
              <a:t>identity-aware </a:t>
            </a:r>
            <a:r>
              <a:rPr lang="en-US" b="1">
                <a:ea typeface="Calibri"/>
                <a:cs typeface="Calibri"/>
              </a:rPr>
              <a:t>  </a:t>
            </a:r>
          </a:p>
          <a:p>
            <a:r>
              <a:rPr lang="en-US" b="1">
                <a:ea typeface="Calibri"/>
                <a:cs typeface="Calibri"/>
              </a:rPr>
              <a:t>Not robust to interference</a:t>
            </a:r>
          </a:p>
          <a:p>
            <a:endParaRPr lang="en-US">
              <a:ea typeface="Calibri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16D38A-9C11-2FC3-8A29-8EA2C641588F}"/>
              </a:ext>
            </a:extLst>
          </p:cNvPr>
          <p:cNvGrpSpPr/>
          <p:nvPr/>
        </p:nvGrpSpPr>
        <p:grpSpPr>
          <a:xfrm>
            <a:off x="194310" y="1325882"/>
            <a:ext cx="7779104" cy="5133418"/>
            <a:chOff x="632948" y="3510952"/>
            <a:chExt cx="4874972" cy="25395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F2C8C4-0686-1B9A-04AD-73EDE0CBF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8" y="3510952"/>
              <a:ext cx="3394222" cy="2539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41A678-2AF1-C240-768A-1EC013682038}"/>
                </a:ext>
              </a:extLst>
            </p:cNvPr>
            <p:cNvGrpSpPr/>
            <p:nvPr/>
          </p:nvGrpSpPr>
          <p:grpSpPr>
            <a:xfrm>
              <a:off x="4494064" y="3714693"/>
              <a:ext cx="1013856" cy="657429"/>
              <a:chOff x="1802203" y="2505760"/>
              <a:chExt cx="1024185" cy="1024309"/>
            </a:xfrm>
          </p:grpSpPr>
          <p:pic>
            <p:nvPicPr>
              <p:cNvPr id="19" name="Graphic 18" descr="Woman with solid fill">
                <a:extLst>
                  <a:ext uri="{FF2B5EF4-FFF2-40B4-BE49-F238E27FC236}">
                    <a16:creationId xmlns:a16="http://schemas.microsoft.com/office/drawing/2014/main" id="{6898E4B4-787A-3904-9848-33471D33A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2203" y="2505760"/>
                <a:ext cx="1024185" cy="1024309"/>
              </a:xfrm>
              <a:prstGeom prst="rect">
                <a:avLst/>
              </a:prstGeom>
            </p:spPr>
          </p:pic>
          <p:pic>
            <p:nvPicPr>
              <p:cNvPr id="20" name="Graphic 19" descr="Heart with pulse with solid fill">
                <a:extLst>
                  <a:ext uri="{FF2B5EF4-FFF2-40B4-BE49-F238E27FC236}">
                    <a16:creationId xmlns:a16="http://schemas.microsoft.com/office/drawing/2014/main" id="{4F2C2CCC-EAE5-0742-EB6B-336CF4D62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85298" y="2786606"/>
                <a:ext cx="93497" cy="93497"/>
              </a:xfrm>
              <a:prstGeom prst="rect">
                <a:avLst/>
              </a:prstGeom>
            </p:spPr>
          </p:pic>
          <p:pic>
            <p:nvPicPr>
              <p:cNvPr id="21" name="Graphic 20" descr="Lungs with solid fill">
                <a:extLst>
                  <a:ext uri="{FF2B5EF4-FFF2-40B4-BE49-F238E27FC236}">
                    <a16:creationId xmlns:a16="http://schemas.microsoft.com/office/drawing/2014/main" id="{3E6C9AC9-2109-3ECF-A81A-6344EF596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32047" y="2808994"/>
                <a:ext cx="175884" cy="175884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741B85-5681-50E9-E7F3-5AC1C4E6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4112" y="4926330"/>
              <a:ext cx="555872" cy="949259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E7C06B-7656-5F75-46BC-306C3990782E}"/>
                </a:ext>
              </a:extLst>
            </p:cNvPr>
            <p:cNvCxnSpPr/>
            <p:nvPr/>
          </p:nvCxnSpPr>
          <p:spPr>
            <a:xfrm>
              <a:off x="2125980" y="4432469"/>
              <a:ext cx="757795" cy="596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E64A97-E2F6-A321-3169-05A59B226E77}"/>
                </a:ext>
              </a:extLst>
            </p:cNvPr>
            <p:cNvCxnSpPr>
              <a:cxnSpLocks/>
            </p:cNvCxnSpPr>
            <p:nvPr/>
          </p:nvCxnSpPr>
          <p:spPr>
            <a:xfrm>
              <a:off x="3972611" y="5278857"/>
              <a:ext cx="665394" cy="122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D99047E-FBCB-93E9-4CFF-9BBE9B5D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4416336" y="4809235"/>
              <a:ext cx="257776" cy="3348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B94C44C-4CE9-0489-B988-E2A7A7A01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6994" y="4198996"/>
              <a:ext cx="555872" cy="95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1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15FDCA3-C7E8-4A38-8B9B-837E165A5947}"/>
              </a:ext>
            </a:extLst>
          </p:cNvPr>
          <p:cNvSpPr txBox="1"/>
          <p:nvPr/>
        </p:nvSpPr>
        <p:spPr>
          <a:xfrm>
            <a:off x="532611" y="945749"/>
            <a:ext cx="4702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Identity-aware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Multiple person. 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2287" y="6515078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CB5B115E-7244-466F-85F7-F17B246B50F6}"/>
              </a:ext>
            </a:extLst>
          </p:cNvPr>
          <p:cNvSpPr txBox="1"/>
          <p:nvPr/>
        </p:nvSpPr>
        <p:spPr>
          <a:xfrm>
            <a:off x="7405300" y="945749"/>
            <a:ext cx="3781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Interference.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29C1F-5F0B-A1D0-3271-1D1ACDEDA432}"/>
              </a:ext>
            </a:extLst>
          </p:cNvPr>
          <p:cNvSpPr txBox="1"/>
          <p:nvPr/>
        </p:nvSpPr>
        <p:spPr>
          <a:xfrm>
            <a:off x="1415810" y="6225507"/>
            <a:ext cx="8816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robustly track multiple people’s vital signs using </a:t>
            </a:r>
            <a:r>
              <a:rPr lang="en-US" sz="20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D606-5194-B661-84C7-8F84376E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10" y="1531565"/>
            <a:ext cx="2481358" cy="16290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C81E48-2D01-38B9-9AC2-0B2A30DE6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517" y="1531649"/>
            <a:ext cx="2826448" cy="1777571"/>
          </a:xfrm>
          <a:prstGeom prst="rect">
            <a:avLst/>
          </a:prstGeom>
        </p:spPr>
      </p:pic>
      <p:pic>
        <p:nvPicPr>
          <p:cNvPr id="3" name="Picture 2" descr="A graph with red arrows and blue lines&#10;&#10;Description automatically generated">
            <a:extLst>
              <a:ext uri="{FF2B5EF4-FFF2-40B4-BE49-F238E27FC236}">
                <a16:creationId xmlns:a16="http://schemas.microsoft.com/office/drawing/2014/main" id="{7B084B4E-C61D-46AA-A5F9-D8FC97E9F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571" y="3309220"/>
            <a:ext cx="3522598" cy="285594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7A58814-86A6-543D-7DD2-A95AAA2417A8}"/>
              </a:ext>
            </a:extLst>
          </p:cNvPr>
          <p:cNvGrpSpPr/>
          <p:nvPr/>
        </p:nvGrpSpPr>
        <p:grpSpPr>
          <a:xfrm>
            <a:off x="632948" y="3510952"/>
            <a:ext cx="4874972" cy="2539596"/>
            <a:chOff x="632948" y="3510952"/>
            <a:chExt cx="4874972" cy="25395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0145FB-B625-2EA4-E5C7-C7119DCD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948" y="3510952"/>
              <a:ext cx="3394222" cy="25395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2009F6-40A9-732B-A8B7-87EF54E4A1A4}"/>
                </a:ext>
              </a:extLst>
            </p:cNvPr>
            <p:cNvGrpSpPr/>
            <p:nvPr/>
          </p:nvGrpSpPr>
          <p:grpSpPr>
            <a:xfrm>
              <a:off x="4494064" y="3714693"/>
              <a:ext cx="1013856" cy="657429"/>
              <a:chOff x="1802203" y="2505760"/>
              <a:chExt cx="1024185" cy="1024309"/>
            </a:xfrm>
          </p:grpSpPr>
          <p:pic>
            <p:nvPicPr>
              <p:cNvPr id="12" name="Graphic 11" descr="Woman with solid fill">
                <a:extLst>
                  <a:ext uri="{FF2B5EF4-FFF2-40B4-BE49-F238E27FC236}">
                    <a16:creationId xmlns:a16="http://schemas.microsoft.com/office/drawing/2014/main" id="{C64144C5-3C27-8FCA-37D1-2C6EE8BA6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02203" y="2505760"/>
                <a:ext cx="1024185" cy="1024309"/>
              </a:xfrm>
              <a:prstGeom prst="rect">
                <a:avLst/>
              </a:prstGeom>
            </p:spPr>
          </p:pic>
          <p:pic>
            <p:nvPicPr>
              <p:cNvPr id="13" name="Graphic 12" descr="Heart with pulse with solid fill">
                <a:extLst>
                  <a:ext uri="{FF2B5EF4-FFF2-40B4-BE49-F238E27FC236}">
                    <a16:creationId xmlns:a16="http://schemas.microsoft.com/office/drawing/2014/main" id="{CAB98A0B-D16C-7A84-F31F-7B77835D2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85298" y="2786606"/>
                <a:ext cx="93497" cy="93497"/>
              </a:xfrm>
              <a:prstGeom prst="rect">
                <a:avLst/>
              </a:prstGeom>
            </p:spPr>
          </p:pic>
          <p:pic>
            <p:nvPicPr>
              <p:cNvPr id="15" name="Graphic 14" descr="Lungs with solid fill">
                <a:extLst>
                  <a:ext uri="{FF2B5EF4-FFF2-40B4-BE49-F238E27FC236}">
                    <a16:creationId xmlns:a16="http://schemas.microsoft.com/office/drawing/2014/main" id="{6990C9CD-121C-252C-1D76-D1497AF34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232047" y="2808994"/>
                <a:ext cx="175884" cy="175884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84C720-267B-B4C2-9A93-6E509786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74112" y="4926330"/>
              <a:ext cx="555872" cy="94925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D45DB9-DE58-D6F5-1128-1C0C87130EF8}"/>
                </a:ext>
              </a:extLst>
            </p:cNvPr>
            <p:cNvCxnSpPr/>
            <p:nvPr/>
          </p:nvCxnSpPr>
          <p:spPr>
            <a:xfrm>
              <a:off x="2125980" y="4432469"/>
              <a:ext cx="757795" cy="596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C7A2C6-5108-F7CE-FEB7-B3D78399C9DD}"/>
                </a:ext>
              </a:extLst>
            </p:cNvPr>
            <p:cNvCxnSpPr>
              <a:cxnSpLocks/>
            </p:cNvCxnSpPr>
            <p:nvPr/>
          </p:nvCxnSpPr>
          <p:spPr>
            <a:xfrm>
              <a:off x="3972611" y="5278857"/>
              <a:ext cx="665394" cy="122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A8F1628-2D84-3439-1EB6-70541902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4416336" y="4809235"/>
              <a:ext cx="257776" cy="334843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8E1BE9-75A2-B0C1-2F4D-7188E7854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6994" y="4198996"/>
              <a:ext cx="555872" cy="95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938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265D35D-A230-E131-3D7D-9ABC7E91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67" y="2335277"/>
            <a:ext cx="3240318" cy="2383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D3F94-C051-C47C-E08B-CF3342169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739" y="2420026"/>
            <a:ext cx="2943890" cy="2189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Our Solution: </a:t>
            </a:r>
            <a:r>
              <a:rPr lang="en-US" altLang="zh-CN" sz="4000" err="1">
                <a:latin typeface="Arial" panose="020B0604020202020204" pitchFamily="34" charset="0"/>
                <a:cs typeface="Arial" panose="020B0604020202020204" pitchFamily="34" charset="0"/>
              </a:rPr>
              <a:t>SpaceBeat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15FDCA3-C7E8-4A38-8B9B-837E165A5947}"/>
              </a:ext>
            </a:extLst>
          </p:cNvPr>
          <p:cNvSpPr txBox="1"/>
          <p:nvPr/>
        </p:nvSpPr>
        <p:spPr>
          <a:xfrm>
            <a:off x="922908" y="1135385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LinLibertineT"/>
              </a:rPr>
              <a:t>An </a:t>
            </a:r>
            <a:r>
              <a:rPr lang="en-US" sz="2400">
                <a:solidFill>
                  <a:srgbClr val="FF0000"/>
                </a:solidFill>
                <a:latin typeface="LinLibertineT"/>
              </a:rPr>
              <a:t>identity-aware and interference-robust multi-person</a:t>
            </a:r>
            <a:r>
              <a:rPr lang="en-US" sz="2400">
                <a:latin typeface="LinLibertineT"/>
              </a:rPr>
              <a:t> vital sign monitoring system using commodity </a:t>
            </a:r>
            <a:r>
              <a:rPr lang="en-US" sz="2400" err="1">
                <a:latin typeface="LinLibertineT"/>
              </a:rPr>
              <a:t>WiFi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108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FB23DF-5DDC-17E8-D89C-96D7AFE0F183}"/>
              </a:ext>
            </a:extLst>
          </p:cNvPr>
          <p:cNvSpPr txBox="1"/>
          <p:nvPr/>
        </p:nvSpPr>
        <p:spPr>
          <a:xfrm>
            <a:off x="2939844" y="4814674"/>
            <a:ext cx="220114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Separate different people in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spatial domain</a:t>
            </a:r>
          </a:p>
          <a:p>
            <a:pPr algn="ctr"/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Explainable spatial and temporal information of human vital signs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A63D3E8-E323-310A-FB59-15B4B72120F9}"/>
              </a:ext>
            </a:extLst>
          </p:cNvPr>
          <p:cNvSpPr/>
          <p:nvPr/>
        </p:nvSpPr>
        <p:spPr>
          <a:xfrm>
            <a:off x="5414326" y="3298564"/>
            <a:ext cx="460690" cy="432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1CAB33-5F8E-83C0-5D42-54249CA0068D}"/>
              </a:ext>
            </a:extLst>
          </p:cNvPr>
          <p:cNvSpPr txBox="1"/>
          <p:nvPr/>
        </p:nvSpPr>
        <p:spPr>
          <a:xfrm>
            <a:off x="5860380" y="4814674"/>
            <a:ext cx="245979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err="1">
                <a:latin typeface="Arial" panose="020B0604020202020204" pitchFamily="34" charset="0"/>
                <a:cs typeface="Arial" panose="020B0604020202020204" pitchFamily="34" charset="0"/>
              </a:rPr>
              <a:t>cPCA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-CL network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Decoupling technique to further mitigate interference.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5C040A-47E7-91EE-97C2-CD49C987379B}"/>
              </a:ext>
            </a:extLst>
          </p:cNvPr>
          <p:cNvSpPr/>
          <p:nvPr/>
        </p:nvSpPr>
        <p:spPr>
          <a:xfrm>
            <a:off x="8570565" y="3292468"/>
            <a:ext cx="460690" cy="432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12BC9E-D776-154C-758D-8063E312C8F8}"/>
              </a:ext>
            </a:extLst>
          </p:cNvPr>
          <p:cNvGrpSpPr/>
          <p:nvPr/>
        </p:nvGrpSpPr>
        <p:grpSpPr>
          <a:xfrm>
            <a:off x="64595" y="2698702"/>
            <a:ext cx="2567310" cy="3382960"/>
            <a:chOff x="375450" y="2698702"/>
            <a:chExt cx="2567310" cy="338296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DEEF5A8-3CD4-8B9D-64BE-9EC4EDA0405F}"/>
                </a:ext>
              </a:extLst>
            </p:cNvPr>
            <p:cNvGrpSpPr/>
            <p:nvPr/>
          </p:nvGrpSpPr>
          <p:grpSpPr>
            <a:xfrm>
              <a:off x="375450" y="2715031"/>
              <a:ext cx="2567310" cy="3366631"/>
              <a:chOff x="379183" y="2671447"/>
              <a:chExt cx="2567310" cy="336663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BF7F6CD-1E71-88B8-E527-AA74C382A640}"/>
                  </a:ext>
                </a:extLst>
              </p:cNvPr>
              <p:cNvGrpSpPr/>
              <p:nvPr/>
            </p:nvGrpSpPr>
            <p:grpSpPr>
              <a:xfrm>
                <a:off x="379183" y="2816297"/>
                <a:ext cx="2567310" cy="3221781"/>
                <a:chOff x="334015" y="2927612"/>
                <a:chExt cx="2567310" cy="3221781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E5C46B1-E5BE-8C42-7475-D1070E1D7802}"/>
                    </a:ext>
                  </a:extLst>
                </p:cNvPr>
                <p:cNvGrpSpPr/>
                <p:nvPr/>
              </p:nvGrpSpPr>
              <p:grpSpPr>
                <a:xfrm>
                  <a:off x="350574" y="2927612"/>
                  <a:ext cx="2550751" cy="1368863"/>
                  <a:chOff x="350574" y="2927612"/>
                  <a:chExt cx="2550751" cy="1368863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B39DD59-742B-92F4-0A7F-7C4D8DAFBBCF}"/>
                      </a:ext>
                    </a:extLst>
                  </p:cNvPr>
                  <p:cNvGrpSpPr/>
                  <p:nvPr/>
                </p:nvGrpSpPr>
                <p:grpSpPr>
                  <a:xfrm>
                    <a:off x="350574" y="2927612"/>
                    <a:ext cx="1665412" cy="1368863"/>
                    <a:chOff x="135334" y="2940125"/>
                    <a:chExt cx="1665412" cy="1368863"/>
                  </a:xfrm>
                </p:grpSpPr>
                <p:pic>
                  <p:nvPicPr>
                    <p:cNvPr id="26" name="Picture 25">
                      <a:extLst>
                        <a:ext uri="{FF2B5EF4-FFF2-40B4-BE49-F238E27FC236}">
                          <a16:creationId xmlns:a16="http://schemas.microsoft.com/office/drawing/2014/main" id="{144EC510-DDAD-AC71-3D0A-1E7EF93184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35334" y="2940125"/>
                      <a:ext cx="761834" cy="110334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05E421C8-6817-EC4E-C455-340A3C4A8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449" y="3025780"/>
                      <a:ext cx="1167297" cy="1283208"/>
                      <a:chOff x="770146" y="2088059"/>
                      <a:chExt cx="1167297" cy="1283208"/>
                    </a:xfrm>
                  </p:grpSpPr>
                  <p:pic>
                    <p:nvPicPr>
                      <p:cNvPr id="13" name="Picture 12">
                        <a:extLst>
                          <a:ext uri="{FF2B5EF4-FFF2-40B4-BE49-F238E27FC236}">
                            <a16:creationId xmlns:a16="http://schemas.microsoft.com/office/drawing/2014/main" id="{2A493D7D-A683-C8F4-5C8B-C16B512616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8775" y="2907871"/>
                        <a:ext cx="578668" cy="463396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10" name="Straight Arrow Connector 9">
                        <a:extLst>
                          <a:ext uri="{FF2B5EF4-FFF2-40B4-BE49-F238E27FC236}">
                            <a16:creationId xmlns:a16="http://schemas.microsoft.com/office/drawing/2014/main" id="{C8D0D33F-BC6C-2967-698F-4058D88D5D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70146" y="2552966"/>
                        <a:ext cx="592155" cy="446694"/>
                      </a:xfrm>
                      <a:prstGeom prst="straightConnector1">
                        <a:avLst/>
                      </a:prstGeom>
                      <a:ln w="19050"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" name="Straight Arrow Connector 10">
                        <a:extLst>
                          <a:ext uri="{FF2B5EF4-FFF2-40B4-BE49-F238E27FC236}">
                            <a16:creationId xmlns:a16="http://schemas.microsoft.com/office/drawing/2014/main" id="{BADC58DF-E814-FE78-55FB-2CE4596C10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0146" y="2088059"/>
                        <a:ext cx="544742" cy="464907"/>
                      </a:xfrm>
                      <a:prstGeom prst="straightConnector1">
                        <a:avLst/>
                      </a:prstGeom>
                      <a:ln w="19050"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8" name="Arrow: Right 27">
                    <a:extLst>
                      <a:ext uri="{FF2B5EF4-FFF2-40B4-BE49-F238E27FC236}">
                        <a16:creationId xmlns:a16="http://schemas.microsoft.com/office/drawing/2014/main" id="{11913F26-BBC5-F24B-075E-6A09646546A8}"/>
                      </a:ext>
                    </a:extLst>
                  </p:cNvPr>
                  <p:cNvSpPr/>
                  <p:nvPr/>
                </p:nvSpPr>
                <p:spPr>
                  <a:xfrm>
                    <a:off x="2440635" y="3366295"/>
                    <a:ext cx="460690" cy="432522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DD62040-3663-E9FA-DEE0-9FE95913195B}"/>
                    </a:ext>
                  </a:extLst>
                </p:cNvPr>
                <p:cNvSpPr txBox="1"/>
                <p:nvPr/>
              </p:nvSpPr>
              <p:spPr>
                <a:xfrm>
                  <a:off x="334015" y="4918287"/>
                  <a:ext cx="2134719" cy="1231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WiFi</a:t>
                  </a: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 devices</a:t>
                  </a:r>
                </a:p>
                <a:p>
                  <a:pPr algn="ctr"/>
                  <a:endParaRPr lang="en-US" altLang="zh-C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Multiple antennas on both </a:t>
                  </a:r>
                  <a:r>
                    <a:rPr lang="en-US" altLang="zh-CN" sz="140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WiFi</a:t>
                  </a:r>
                  <a:r>
                    <a:rPr lang="en-US" altLang="zh-CN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 transmitter and receiver</a:t>
                  </a:r>
                  <a:endParaRPr 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238A13D-3B8A-63D2-4AEC-9BEDC32771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3857" y="3557194"/>
                <a:ext cx="616720" cy="298298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F5A6A89-2059-0CA3-865C-DF8C0AEE3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0819" y="3172628"/>
                <a:ext cx="637191" cy="640925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1805405-60DB-44CF-A006-93F42DB842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801" y="2671447"/>
                <a:ext cx="497481" cy="481671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161C2DA-3B48-7D22-F2D2-B69798A4A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819" y="3120397"/>
                <a:ext cx="490462" cy="410915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182D3-819D-610D-DB23-32DF4A6A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5434" y="2698702"/>
              <a:ext cx="978644" cy="75130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56B0DB7-157A-6CEE-2290-9196DA37C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0901" y="2817540"/>
            <a:ext cx="2659664" cy="1315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7EB7B6-3AF5-297A-CD7F-D4BD6071C8A7}"/>
              </a:ext>
            </a:extLst>
          </p:cNvPr>
          <p:cNvSpPr txBox="1"/>
          <p:nvPr/>
        </p:nvSpPr>
        <p:spPr>
          <a:xfrm>
            <a:off x="9083509" y="4836522"/>
            <a:ext cx="31524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Reconstructed human vital signs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Respiration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and heartbeat rate.</a:t>
            </a:r>
          </a:p>
        </p:txBody>
      </p:sp>
    </p:spTree>
    <p:extLst>
      <p:ext uri="{BB962C8B-B14F-4D97-AF65-F5344CB8AC3E}">
        <p14:creationId xmlns:p14="http://schemas.microsoft.com/office/powerpoint/2010/main" val="77073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 err="1">
                <a:latin typeface="Arial" panose="020B0604020202020204" pitchFamily="34" charset="0"/>
                <a:cs typeface="Arial" panose="020B0604020202020204" pitchFamily="34" charset="0"/>
              </a:rPr>
              <a:t>SpaceBeat</a:t>
            </a:r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63582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9550D-4A15-50DE-8ED7-B786BD31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1462"/>
            <a:ext cx="12192000" cy="40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1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Multi-person Separation and Localization</a:t>
            </a: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3524" y="6500600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217D78-4A34-63D8-5DAA-1EF11FEE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77"/>
            <a:ext cx="12192000" cy="5628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010065-9BAB-A495-FD69-3C8571F1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212" y="887183"/>
            <a:ext cx="2093158" cy="1631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467FF5-F49A-0D9A-FD74-BB6A9F7D16C2}"/>
                  </a:ext>
                </a:extLst>
              </p14:cNvPr>
              <p14:cNvContentPartPr/>
              <p14:nvPr/>
            </p14:nvContentPartPr>
            <p14:xfrm>
              <a:off x="-2160270" y="16111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467FF5-F49A-0D9A-FD74-BB6A9F7D16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69270" y="16021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4081EDB5-4D62-8D50-DEBE-C189BCCDCB51}"/>
              </a:ext>
            </a:extLst>
          </p:cNvPr>
          <p:cNvSpPr/>
          <p:nvPr/>
        </p:nvSpPr>
        <p:spPr>
          <a:xfrm rot="11507317">
            <a:off x="1153197" y="5162349"/>
            <a:ext cx="703479" cy="96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9">
            <a:extLst>
              <a:ext uri="{FF2B5EF4-FFF2-40B4-BE49-F238E27FC236}">
                <a16:creationId xmlns:a16="http://schemas.microsoft.com/office/drawing/2014/main" id="{A09BBE72-1500-C9E1-60BD-814A7F7C6DAC}"/>
              </a:ext>
            </a:extLst>
          </p:cNvPr>
          <p:cNvSpPr/>
          <p:nvPr/>
        </p:nvSpPr>
        <p:spPr>
          <a:xfrm rot="11507317">
            <a:off x="959233" y="5545069"/>
            <a:ext cx="703479" cy="96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08549C-17ED-C5DE-75FC-0B9E8FEB854C}"/>
                  </a:ext>
                </a:extLst>
              </p14:cNvPr>
              <p14:cNvContentPartPr/>
              <p14:nvPr/>
            </p14:nvContentPartPr>
            <p14:xfrm>
              <a:off x="1129711" y="5169094"/>
              <a:ext cx="77760" cy="39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08549C-17ED-C5DE-75FC-0B9E8FEB85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0711" y="5160094"/>
                <a:ext cx="954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DA485B6-D8E5-C1EB-304C-DD2143998F12}"/>
                  </a:ext>
                </a:extLst>
              </p14:cNvPr>
              <p14:cNvContentPartPr/>
              <p14:nvPr/>
            </p14:nvContentPartPr>
            <p14:xfrm>
              <a:off x="954031" y="5451334"/>
              <a:ext cx="173160" cy="183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DA485B6-D8E5-C1EB-304C-DD2143998F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5031" y="5442334"/>
                <a:ext cx="190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880478-4EFC-99B7-35DE-36A98C3A6DCE}"/>
                  </a:ext>
                </a:extLst>
              </p14:cNvPr>
              <p14:cNvContentPartPr/>
              <p14:nvPr/>
            </p14:nvContentPartPr>
            <p14:xfrm>
              <a:off x="1046911" y="5376814"/>
              <a:ext cx="80640" cy="12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880478-4EFC-99B7-35DE-36A98C3A6D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7871" y="5367787"/>
                <a:ext cx="98359" cy="1390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90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Multidimensional</a:t>
            </a:r>
            <a:r>
              <a:rPr lang="en-US" sz="1600"/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57248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0555-8C0A-6068-CDC2-FCAFA3DE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1" y="1092790"/>
            <a:ext cx="11940539" cy="49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err="1">
                <a:latin typeface="Arial" panose="020B0604020202020204" pitchFamily="34" charset="0"/>
                <a:cs typeface="Arial" panose="020B0604020202020204" pitchFamily="34" charset="0"/>
              </a:rPr>
              <a:t>cPCA</a:t>
            </a:r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-CL network</a:t>
            </a:r>
            <a:endParaRPr lang="en-US" altLang="zh-CN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15C0-146C-A245-2E6D-C6E02482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200878"/>
            <a:ext cx="12192000" cy="4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Harmonic Removal</a:t>
            </a:r>
            <a:endParaRPr lang="en-US" altLang="zh-CN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57248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37418-112B-BC30-6C6B-738FD25C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327"/>
            <a:ext cx="12192000" cy="42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6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63582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3F5-280E-5AD7-DA5F-25E398D3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417"/>
            <a:ext cx="12192000" cy="3453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A6D2E-E1A6-8F21-AE20-2C63CAC7CF53}"/>
              </a:ext>
            </a:extLst>
          </p:cNvPr>
          <p:cNvSpPr txBox="1"/>
          <p:nvPr/>
        </p:nvSpPr>
        <p:spPr>
          <a:xfrm>
            <a:off x="3095513" y="1574762"/>
            <a:ext cx="2201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Device: collecting 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6EB3D-CAE8-70D3-F031-542842457E1C}"/>
              </a:ext>
            </a:extLst>
          </p:cNvPr>
          <p:cNvSpPr txBox="1"/>
          <p:nvPr/>
        </p:nvSpPr>
        <p:spPr>
          <a:xfrm>
            <a:off x="447184" y="1622928"/>
            <a:ext cx="2201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Device: receiver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7B823-BB29-670B-109D-37CAE44B5FA3}"/>
              </a:ext>
            </a:extLst>
          </p:cNvPr>
          <p:cNvSpPr txBox="1"/>
          <p:nvPr/>
        </p:nvSpPr>
        <p:spPr>
          <a:xfrm>
            <a:off x="8194486" y="1515206"/>
            <a:ext cx="2822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Experiment: environment</a:t>
            </a:r>
          </a:p>
        </p:txBody>
      </p:sp>
    </p:spTree>
    <p:extLst>
      <p:ext uri="{BB962C8B-B14F-4D97-AF65-F5344CB8AC3E}">
        <p14:creationId xmlns:p14="http://schemas.microsoft.com/office/powerpoint/2010/main" val="451000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Data Collection and Evaluation Metrics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0442" y="6556026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3" name="文本框 35">
            <a:extLst>
              <a:ext uri="{FF2B5EF4-FFF2-40B4-BE49-F238E27FC236}">
                <a16:creationId xmlns:a16="http://schemas.microsoft.com/office/drawing/2014/main" id="{2AE63F63-08E6-43AE-343A-0EF7C3271817}"/>
              </a:ext>
            </a:extLst>
          </p:cNvPr>
          <p:cNvSpPr txBox="1"/>
          <p:nvPr/>
        </p:nvSpPr>
        <p:spPr>
          <a:xfrm>
            <a:off x="977437" y="947008"/>
            <a:ext cx="10209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lang="en-US" sz="2400"/>
              <a:t>14 volunteers.</a:t>
            </a:r>
          </a:p>
          <a:p>
            <a:r>
              <a:rPr lang="en-US" sz="2400"/>
              <a:t>All of them are monitored in their natural state. </a:t>
            </a:r>
          </a:p>
        </p:txBody>
      </p:sp>
      <p:sp>
        <p:nvSpPr>
          <p:cNvPr id="4" name="文本框 35">
            <a:extLst>
              <a:ext uri="{FF2B5EF4-FFF2-40B4-BE49-F238E27FC236}">
                <a16:creationId xmlns:a16="http://schemas.microsoft.com/office/drawing/2014/main" id="{BFB2C454-11E9-36B5-2BD8-B95DF14F7675}"/>
              </a:ext>
            </a:extLst>
          </p:cNvPr>
          <p:cNvSpPr txBox="1"/>
          <p:nvPr/>
        </p:nvSpPr>
        <p:spPr>
          <a:xfrm>
            <a:off x="991392" y="2427280"/>
            <a:ext cx="102092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We utilize bpm as one of the evaluation metrics for breathing rate and heart rate.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Breaths Per Minute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(bpm) is a metric that quantifies the number of complete respiratory cycles a person takes within one minute.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Beats Per Minute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(bpm) is a measure of the heart rate, representing the number of times the heart beats within one minute.</a:t>
            </a:r>
          </a:p>
          <a:p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cosine similarity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to evaluate the coefficient between reconstructed waveform (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) and ground truth (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8223D-6D09-342D-9D33-D496EDD2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980" y="6228076"/>
            <a:ext cx="1800476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Outlines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65685" y="6463582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3" name="文本框 35">
            <a:extLst>
              <a:ext uri="{FF2B5EF4-FFF2-40B4-BE49-F238E27FC236}">
                <a16:creationId xmlns:a16="http://schemas.microsoft.com/office/drawing/2014/main" id="{CB5273F7-19B8-49EE-33C0-814C004B29D7}"/>
              </a:ext>
            </a:extLst>
          </p:cNvPr>
          <p:cNvSpPr txBox="1"/>
          <p:nvPr/>
        </p:nvSpPr>
        <p:spPr>
          <a:xfrm>
            <a:off x="763884" y="1017798"/>
            <a:ext cx="103468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Channel state information(CSI)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Previous 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Our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Evaluation and performance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954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C4A3F1-9B87-FD57-E986-53DBD3DA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55" y="4377985"/>
            <a:ext cx="10116962" cy="243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53736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01641C-9CE5-FF56-1F02-F03D454D9CAA}"/>
              </a:ext>
            </a:extLst>
          </p:cNvPr>
          <p:cNvSpPr txBox="1"/>
          <p:nvPr/>
        </p:nvSpPr>
        <p:spPr>
          <a:xfrm>
            <a:off x="3825137" y="4070208"/>
            <a:ext cx="3395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Overall system performance comparison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A51A8-8998-0556-EE6A-1DE776E1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863" y="867209"/>
            <a:ext cx="4415730" cy="31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65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7CE0-3601-9B18-F7E2-5D18AA6B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2AE21F-BD55-2444-EE02-6FD193D3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0957" y="2060155"/>
            <a:ext cx="6410445" cy="42318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2CE6F-0E56-BD53-3A2B-A0F167BD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553200"/>
            <a:ext cx="2743200" cy="304800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AEB2FB71-A00F-5E92-CBC3-71E06DF709F9}"/>
              </a:ext>
            </a:extLst>
          </p:cNvPr>
          <p:cNvSpPr txBox="1"/>
          <p:nvPr/>
        </p:nvSpPr>
        <p:spPr>
          <a:xfrm>
            <a:off x="2743200" y="1585937"/>
            <a:ext cx="7163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Impact of Different Numbers of People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81B813F6-78A7-FDEB-A4A6-C3334E993B0D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03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7CE0-3601-9B18-F7E2-5D18AA6B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2CE6F-0E56-BD53-3A2B-A0F167BD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1551" y="6553200"/>
            <a:ext cx="2743200" cy="304800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AEB2FB71-A00F-5E92-CBC3-71E06DF709F9}"/>
              </a:ext>
            </a:extLst>
          </p:cNvPr>
          <p:cNvSpPr txBox="1"/>
          <p:nvPr/>
        </p:nvSpPr>
        <p:spPr>
          <a:xfrm>
            <a:off x="4565936" y="1657149"/>
            <a:ext cx="406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Impact of Interference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471CFC-CD40-4389-6C30-96419A008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8034" y="2057259"/>
            <a:ext cx="7850234" cy="4248692"/>
          </a:xfrm>
        </p:spPr>
      </p:pic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A24749A9-E8D6-9281-0AF3-1B442C448F72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29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id="{DE9F86F8-A26A-47F7-8D13-059949D8A4C7}"/>
              </a:ext>
            </a:extLst>
          </p:cNvPr>
          <p:cNvSpPr txBox="1"/>
          <p:nvPr/>
        </p:nvSpPr>
        <p:spPr>
          <a:xfrm>
            <a:off x="349392" y="887183"/>
            <a:ext cx="8380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Reconstructed waveform and ground truth waveform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30896C-07FA-47B8-FA5A-6F505BB9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08" y="1799240"/>
            <a:ext cx="4568509" cy="3647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5FBCD-72BD-B66D-CF72-1AFC1666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" y="1644642"/>
            <a:ext cx="7024332" cy="42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4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36FE-0608-C666-FEF9-FF0B7ABE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B68C-6978-AA9C-EF55-7D1D359C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704" y="1046608"/>
            <a:ext cx="10047384" cy="5369008"/>
          </a:xfrm>
        </p:spPr>
        <p:txBody>
          <a:bodyPr/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Real-time Implementation </a:t>
            </a:r>
          </a:p>
          <a:p>
            <a:pPr marL="0" indent="0" algn="l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Currently, with limited consumer-grade computational resources, our system is not able to process the 4D MUSIC algorithm in real time.</a:t>
            </a:r>
          </a:p>
          <a:p>
            <a:pPr marL="0" indent="0" algn="l"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Possible Solutions</a:t>
            </a:r>
          </a:p>
          <a:p>
            <a:pPr marL="0" indent="0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1.Reducing the number of steps for searching in each dimension.</a:t>
            </a:r>
          </a:p>
          <a:p>
            <a:pPr marL="0" indent="0" algn="l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2.Explore alternative algorithms that reduce dimensions.</a:t>
            </a:r>
          </a:p>
          <a:p>
            <a:pPr marL="0" indent="0" algn="l"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8AAE1-1C96-8CF7-93C2-A80AF9AE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15616"/>
            <a:ext cx="2743200" cy="304800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CC899F-BE0A-DD83-EE38-31DDC81D869E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01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57248" y="6463582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355A80-5A16-4219-80A9-415A5DAB7C29}"/>
              </a:ext>
            </a:extLst>
          </p:cNvPr>
          <p:cNvSpPr txBox="1"/>
          <p:nvPr/>
        </p:nvSpPr>
        <p:spPr>
          <a:xfrm>
            <a:off x="763884" y="1017798"/>
            <a:ext cx="103468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We propose a commodity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identity-aware and interference-robust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vital signs monitoring system. It works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multi-person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scenarios.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Our system can reuse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devices for a long-term monitoring.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Our system achieves high accuracy in vital signs monitoring under various challenging environments by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eliminating interferences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with the CPCA-CL model and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the SNR of heartbeat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using a harmonic canceller.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1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1"/>
          <p:cNvSpPr>
            <a:spLocks noChangeArrowheads="1"/>
          </p:cNvSpPr>
          <p:nvPr/>
        </p:nvSpPr>
        <p:spPr bwMode="auto">
          <a:xfrm>
            <a:off x="3777342" y="5007430"/>
            <a:ext cx="4572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800" b="1">
                <a:solidFill>
                  <a:schemeClr val="bg1"/>
                </a:solidFill>
              </a:rPr>
              <a:t>Jie Yang</a:t>
            </a:r>
          </a:p>
          <a:p>
            <a:pPr algn="ctr" eaLnBrk="0" hangingPunct="0"/>
            <a:r>
              <a:rPr lang="en-US" altLang="en-US" sz="2800" b="1">
                <a:solidFill>
                  <a:schemeClr val="bg1"/>
                </a:solidFill>
              </a:rPr>
              <a:t>jyang5@fsu.edu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29742" y="2586030"/>
            <a:ext cx="4267200" cy="1685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4000" b="1" i="1" u="none" strike="noStrike" kern="1200" cap="none" spc="50" normalizeH="0" baseline="0" noProof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4000" b="1" i="1" u="none" strike="noStrike" kern="1200" cap="none" spc="50" normalizeH="0" baseline="0" noProof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4000" b="1" i="1" u="none" strike="noStrike" kern="1200" cap="none" spc="50" normalizeH="0" baseline="0" noProof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Questions!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4800" b="1" i="1" u="none" strike="noStrike" kern="1200" cap="none" spc="50" normalizeH="0" baseline="0" noProof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4800" b="1" i="1" u="none" strike="noStrike" kern="1200" cap="none" spc="50" normalizeH="0" baseline="0" noProof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4800" b="1" i="1" u="none" strike="noStrike" kern="1200" cap="none" spc="50" normalizeH="0" baseline="0" noProof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26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40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774EB-DA20-00B9-D440-FF5061BCE21F}"/>
              </a:ext>
            </a:extLst>
          </p:cNvPr>
          <p:cNvSpPr txBox="1"/>
          <p:nvPr/>
        </p:nvSpPr>
        <p:spPr>
          <a:xfrm>
            <a:off x="4902683" y="4450985"/>
            <a:ext cx="2122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Vital signs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(especially breathing and heartbeat)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3D75717-4032-8F98-8750-4D6565250F8F}"/>
              </a:ext>
            </a:extLst>
          </p:cNvPr>
          <p:cNvSpPr/>
          <p:nvPr/>
        </p:nvSpPr>
        <p:spPr>
          <a:xfrm>
            <a:off x="6685731" y="3071474"/>
            <a:ext cx="1325667" cy="485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Deriving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ECE7119-EF84-3CFF-1FDA-5AC70F2CD127}"/>
              </a:ext>
            </a:extLst>
          </p:cNvPr>
          <p:cNvGrpSpPr/>
          <p:nvPr/>
        </p:nvGrpSpPr>
        <p:grpSpPr>
          <a:xfrm>
            <a:off x="7773469" y="5281982"/>
            <a:ext cx="2871766" cy="1836989"/>
            <a:chOff x="7773469" y="4675218"/>
            <a:chExt cx="2871766" cy="183698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5DCF60-ED70-9745-8E18-67717E94D673}"/>
                </a:ext>
              </a:extLst>
            </p:cNvPr>
            <p:cNvGrpSpPr/>
            <p:nvPr/>
          </p:nvGrpSpPr>
          <p:grpSpPr>
            <a:xfrm>
              <a:off x="7773469" y="4675218"/>
              <a:ext cx="2871766" cy="792312"/>
              <a:chOff x="7797976" y="4545753"/>
              <a:chExt cx="2871766" cy="792312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B9301D3-53D4-48D6-B823-E4090412F019}"/>
                  </a:ext>
                </a:extLst>
              </p:cNvPr>
              <p:cNvSpPr txBox="1"/>
              <p:nvPr/>
            </p:nvSpPr>
            <p:spPr>
              <a:xfrm>
                <a:off x="7797976" y="4617934"/>
                <a:ext cx="14988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>
                    <a:latin typeface="Arial" panose="020B0604020202020204" pitchFamily="34" charset="0"/>
                    <a:cs typeface="Arial" panose="020B0604020202020204" pitchFamily="34" charset="0"/>
                  </a:rPr>
                  <a:t>Person identification</a:t>
                </a:r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C15C7E-793B-D026-3CEC-4121861EF882}"/>
                  </a:ext>
                </a:extLst>
              </p:cNvPr>
              <p:cNvGrpSpPr/>
              <p:nvPr/>
            </p:nvGrpSpPr>
            <p:grpSpPr>
              <a:xfrm>
                <a:off x="9313380" y="4545753"/>
                <a:ext cx="1356362" cy="792312"/>
                <a:chOff x="9313454" y="4430223"/>
                <a:chExt cx="1356362" cy="792312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FE8F6059-231C-1117-BB38-8CBCFB247DEC}"/>
                    </a:ext>
                  </a:extLst>
                </p:cNvPr>
                <p:cNvGrpSpPr/>
                <p:nvPr/>
              </p:nvGrpSpPr>
              <p:grpSpPr>
                <a:xfrm>
                  <a:off x="9313454" y="4430223"/>
                  <a:ext cx="1356362" cy="792312"/>
                  <a:chOff x="9719099" y="4316520"/>
                  <a:chExt cx="2082564" cy="1216519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1E79577F-57F1-EBFE-3064-5E34059467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650153" y="4359300"/>
                    <a:ext cx="444540" cy="1149455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8C70269D-ABE5-6A68-F845-9D81E5002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76443" y="4353296"/>
                    <a:ext cx="462896" cy="1179743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EA9EEE1-B4F8-5469-9AB2-D453BB69E497}"/>
                      </a:ext>
                    </a:extLst>
                  </p:cNvPr>
                  <p:cNvSpPr/>
                  <p:nvPr/>
                </p:nvSpPr>
                <p:spPr>
                  <a:xfrm>
                    <a:off x="10577284" y="4318038"/>
                    <a:ext cx="582843" cy="1192864"/>
                  </a:xfrm>
                  <a:prstGeom prst="rect">
                    <a:avLst/>
                  </a:prstGeom>
                  <a:noFill/>
                  <a:ln w="381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65D527F6-3A0A-BE2A-86DB-FCC3A35E18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719099" y="4353296"/>
                    <a:ext cx="444540" cy="1149455"/>
                  </a:xfrm>
                  <a:prstGeom prst="rect">
                    <a:avLst/>
                  </a:prstGeom>
                </p:spPr>
              </p:pic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5205CC17-C343-E96A-949D-2EE656EDA021}"/>
                      </a:ext>
                    </a:extLst>
                  </p:cNvPr>
                  <p:cNvSpPr/>
                  <p:nvPr/>
                </p:nvSpPr>
                <p:spPr>
                  <a:xfrm>
                    <a:off x="11218820" y="4316520"/>
                    <a:ext cx="582843" cy="119286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2686BAA-DEC8-DD79-5284-3747D868E25D}"/>
                    </a:ext>
                  </a:extLst>
                </p:cNvPr>
                <p:cNvSpPr txBox="1"/>
                <p:nvPr/>
              </p:nvSpPr>
              <p:spPr>
                <a:xfrm>
                  <a:off x="9458217" y="4603344"/>
                  <a:ext cx="52512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</a:p>
              </p:txBody>
            </p: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F4EB93-8A19-3CF9-82F8-EB6B2AC21876}"/>
                </a:ext>
              </a:extLst>
            </p:cNvPr>
            <p:cNvSpPr txBox="1"/>
            <p:nvPr/>
          </p:nvSpPr>
          <p:spPr>
            <a:xfrm rot="5400000">
              <a:off x="7941585" y="5578113"/>
              <a:ext cx="1498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0806310-7338-836A-96D1-8C6BBEBF236F}"/>
                </a:ext>
              </a:extLst>
            </p:cNvPr>
            <p:cNvSpPr txBox="1"/>
            <p:nvPr/>
          </p:nvSpPr>
          <p:spPr>
            <a:xfrm rot="5400000">
              <a:off x="9455656" y="5578112"/>
              <a:ext cx="1498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AutoShape 2" descr="A person using wearable health technology such as a smartwatch, measuring their heart rate and steps. They are in a modern home environment with natural light coming through the windows. In the background, there are indicators of a healthy lifestyle, such as a water bottle, yoga mat, and fresh fruits on the table.">
            <a:extLst>
              <a:ext uri="{FF2B5EF4-FFF2-40B4-BE49-F238E27FC236}">
                <a16:creationId xmlns:a16="http://schemas.microsoft.com/office/drawing/2014/main" id="{96E001DA-7B8E-5CB8-124B-D4895B9D2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A person using wearable health technology such as a smartwatch, measuring their heart rate and steps. They are in a modern home environment with natural light coming through the windows. In the background, there are indicators of a healthy lifestyle, such as a water bottle, yoga mat, and fresh fruits on the table.">
            <a:extLst>
              <a:ext uri="{FF2B5EF4-FFF2-40B4-BE49-F238E27FC236}">
                <a16:creationId xmlns:a16="http://schemas.microsoft.com/office/drawing/2014/main" id="{72471130-492D-C7CB-A561-985CB1DCB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E081FF-A34F-61FA-91C7-A018097E1C62}"/>
              </a:ext>
            </a:extLst>
          </p:cNvPr>
          <p:cNvGrpSpPr/>
          <p:nvPr/>
        </p:nvGrpSpPr>
        <p:grpSpPr>
          <a:xfrm>
            <a:off x="7872291" y="4009979"/>
            <a:ext cx="2684528" cy="855504"/>
            <a:chOff x="7816696" y="3650649"/>
            <a:chExt cx="2684528" cy="85550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30A843-93F3-C8F2-75DD-022DD26B63ED}"/>
                </a:ext>
              </a:extLst>
            </p:cNvPr>
            <p:cNvSpPr txBox="1"/>
            <p:nvPr/>
          </p:nvSpPr>
          <p:spPr>
            <a:xfrm>
              <a:off x="7816696" y="3755897"/>
              <a:ext cx="14988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Sleep monitoring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C104F7-8C59-B1B8-7225-55B5EBFC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9611" y="3650649"/>
              <a:ext cx="961613" cy="85550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C31B2D1-EF07-422B-C75C-CD8738AE25AE}"/>
              </a:ext>
            </a:extLst>
          </p:cNvPr>
          <p:cNvGrpSpPr/>
          <p:nvPr/>
        </p:nvGrpSpPr>
        <p:grpSpPr>
          <a:xfrm>
            <a:off x="7885139" y="2548828"/>
            <a:ext cx="2568764" cy="1044653"/>
            <a:chOff x="7861117" y="2519930"/>
            <a:chExt cx="2568764" cy="10446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6E740B-4032-EF94-E295-AB902D574730}"/>
                </a:ext>
              </a:extLst>
            </p:cNvPr>
            <p:cNvSpPr txBox="1"/>
            <p:nvPr/>
          </p:nvSpPr>
          <p:spPr>
            <a:xfrm>
              <a:off x="7861117" y="2700629"/>
              <a:ext cx="13482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E8F424E-D540-55F5-7AE1-424DE8A8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9611" y="2519930"/>
              <a:ext cx="890270" cy="104465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33717FE-1460-2789-CDBB-0AFD96915875}"/>
              </a:ext>
            </a:extLst>
          </p:cNvPr>
          <p:cNvGrpSpPr/>
          <p:nvPr/>
        </p:nvGrpSpPr>
        <p:grpSpPr>
          <a:xfrm>
            <a:off x="4851118" y="2151400"/>
            <a:ext cx="2367933" cy="2250399"/>
            <a:chOff x="1802203" y="2505760"/>
            <a:chExt cx="1024185" cy="1024309"/>
          </a:xfrm>
        </p:grpSpPr>
        <p:pic>
          <p:nvPicPr>
            <p:cNvPr id="28" name="Graphic 27" descr="Woman with solid fill">
              <a:extLst>
                <a:ext uri="{FF2B5EF4-FFF2-40B4-BE49-F238E27FC236}">
                  <a16:creationId xmlns:a16="http://schemas.microsoft.com/office/drawing/2014/main" id="{ED59AC13-6337-0448-C0C1-F80186A1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02203" y="2505760"/>
              <a:ext cx="1024185" cy="1024309"/>
            </a:xfrm>
            <a:prstGeom prst="rect">
              <a:avLst/>
            </a:prstGeom>
          </p:spPr>
        </p:pic>
        <p:pic>
          <p:nvPicPr>
            <p:cNvPr id="32" name="Graphic 31" descr="Heart with pulse with solid fill">
              <a:extLst>
                <a:ext uri="{FF2B5EF4-FFF2-40B4-BE49-F238E27FC236}">
                  <a16:creationId xmlns:a16="http://schemas.microsoft.com/office/drawing/2014/main" id="{4D80108D-E6FA-B58E-7C4E-D71DE366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85298" y="2786606"/>
              <a:ext cx="93497" cy="93497"/>
            </a:xfrm>
            <a:prstGeom prst="rect">
              <a:avLst/>
            </a:prstGeom>
          </p:spPr>
        </p:pic>
        <p:pic>
          <p:nvPicPr>
            <p:cNvPr id="36" name="Graphic 35" descr="Lungs with solid fill">
              <a:extLst>
                <a:ext uri="{FF2B5EF4-FFF2-40B4-BE49-F238E27FC236}">
                  <a16:creationId xmlns:a16="http://schemas.microsoft.com/office/drawing/2014/main" id="{178EE5F4-9869-C64C-07F0-70D4E2F3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2047" y="2808994"/>
              <a:ext cx="175884" cy="17588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ED39EB5-2895-7838-D560-AC701893D8FB}"/>
              </a:ext>
            </a:extLst>
          </p:cNvPr>
          <p:cNvGrpSpPr/>
          <p:nvPr/>
        </p:nvGrpSpPr>
        <p:grpSpPr>
          <a:xfrm>
            <a:off x="7904326" y="1160800"/>
            <a:ext cx="2825936" cy="971530"/>
            <a:chOff x="7984631" y="1381468"/>
            <a:chExt cx="2825936" cy="9715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867795-6033-82B8-790B-85B3BBBAD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0466" y="1381468"/>
              <a:ext cx="1630101" cy="9715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9D7058-F6C5-C158-B05F-A69BF45DA620}"/>
                </a:ext>
              </a:extLst>
            </p:cNvPr>
            <p:cNvSpPr txBox="1"/>
            <p:nvPr/>
          </p:nvSpPr>
          <p:spPr>
            <a:xfrm>
              <a:off x="7984631" y="1653267"/>
              <a:ext cx="13482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Personal health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813F8D6-125C-8E57-616B-AEB6E5D3AD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526" y="983057"/>
            <a:ext cx="1666305" cy="128038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4462DA9-8DB3-9472-DAF1-B6FDF68EB0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89" y="5455103"/>
            <a:ext cx="2399098" cy="1312498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2D936B6B-009F-09DB-4806-E455AD0FAE5E}"/>
              </a:ext>
            </a:extLst>
          </p:cNvPr>
          <p:cNvSpPr/>
          <p:nvPr/>
        </p:nvSpPr>
        <p:spPr>
          <a:xfrm>
            <a:off x="4077638" y="3095745"/>
            <a:ext cx="1482355" cy="485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55FB5F-0D13-DF62-7A0B-702FCBC96622}"/>
              </a:ext>
            </a:extLst>
          </p:cNvPr>
          <p:cNvSpPr txBox="1"/>
          <p:nvPr/>
        </p:nvSpPr>
        <p:spPr>
          <a:xfrm>
            <a:off x="-29754" y="2352416"/>
            <a:ext cx="1767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Wearable device: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invasive and uncomfortable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7EB0EA-3119-F6E3-C5C2-607FF1EB3F80}"/>
              </a:ext>
            </a:extLst>
          </p:cNvPr>
          <p:cNvSpPr txBox="1"/>
          <p:nvPr/>
        </p:nvSpPr>
        <p:spPr>
          <a:xfrm>
            <a:off x="2507765" y="5855213"/>
            <a:ext cx="3685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contact-free, long-term, and ubiquitous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9B05D12D-3007-B8AB-9F23-61329EB40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1188" y="5740390"/>
            <a:ext cx="526874" cy="526874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4BA05451-31A5-6BA7-5FF7-A85A5970F9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00325" y="1548491"/>
            <a:ext cx="430405" cy="430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B678B7-DB7D-25EE-1F71-027AE0D3B9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98983" y="1011959"/>
            <a:ext cx="1767838" cy="1208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7AC61-1357-39AC-3BCB-4411A424004D}"/>
              </a:ext>
            </a:extLst>
          </p:cNvPr>
          <p:cNvSpPr txBox="1"/>
          <p:nvPr/>
        </p:nvSpPr>
        <p:spPr>
          <a:xfrm>
            <a:off x="2332254" y="4612740"/>
            <a:ext cx="1767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Acoustic Device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high cost and not ubiquitous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DD853-9E9D-E1AE-FAE2-4D29C71B81E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8490" y="3137780"/>
            <a:ext cx="1498857" cy="1375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849A6-6A7C-DC32-E90F-EA684B4047E6}"/>
              </a:ext>
            </a:extLst>
          </p:cNvPr>
          <p:cNvSpPr txBox="1"/>
          <p:nvPr/>
        </p:nvSpPr>
        <p:spPr>
          <a:xfrm>
            <a:off x="-80504" y="4665189"/>
            <a:ext cx="1767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Camera device: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Line-of-Sight</a:t>
            </a: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604F8CA-1A0B-A7A3-15A6-50B74B0915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92949" y="3554287"/>
            <a:ext cx="430405" cy="4304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5A6279-64F3-7F18-EC5B-9D0A8BE2ED1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88950" y="3203473"/>
            <a:ext cx="1476659" cy="1409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4569F6-603D-207B-48D9-57B3593E1E0E}"/>
              </a:ext>
            </a:extLst>
          </p:cNvPr>
          <p:cNvSpPr txBox="1"/>
          <p:nvPr/>
        </p:nvSpPr>
        <p:spPr>
          <a:xfrm>
            <a:off x="2255744" y="2391111"/>
            <a:ext cx="1767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Radar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high cost and not ubiquitous</a:t>
            </a:r>
          </a:p>
        </p:txBody>
      </p:sp>
    </p:spTree>
    <p:extLst>
      <p:ext uri="{BB962C8B-B14F-4D97-AF65-F5344CB8AC3E}">
        <p14:creationId xmlns:p14="http://schemas.microsoft.com/office/powerpoint/2010/main" val="349085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close-up of a white brick wall&#10;&#10;Description automatically generated">
            <a:extLst>
              <a:ext uri="{FF2B5EF4-FFF2-40B4-BE49-F238E27FC236}">
                <a16:creationId xmlns:a16="http://schemas.microsoft.com/office/drawing/2014/main" id="{EFFBEEF1-D9B9-DB92-3479-CE542B69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82487" y="2218127"/>
            <a:ext cx="1263468" cy="840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Channel State Information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5">
            <a:extLst>
              <a:ext uri="{FF2B5EF4-FFF2-40B4-BE49-F238E27FC236}">
                <a16:creationId xmlns:a16="http://schemas.microsoft.com/office/drawing/2014/main" id="{FB567C3D-AD9E-D0E6-12C4-9B9C6C7D4073}"/>
              </a:ext>
            </a:extLst>
          </p:cNvPr>
          <p:cNvSpPr txBox="1"/>
          <p:nvPr/>
        </p:nvSpPr>
        <p:spPr>
          <a:xfrm>
            <a:off x="763884" y="1017798"/>
            <a:ext cx="10346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/>
              <a:t>CSI describes how signals propagate from the transmitter to the receiver at certain carrier frequencies. CSI amplitude and phase are impacted by multi-path effects, including amplitude and phase. 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F530076-8808-1DC2-6315-0419E1237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1414" y="3181802"/>
            <a:ext cx="3587779" cy="195047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0B3723-48DF-BB8C-7EB3-A3D8E765D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93733" y="3007052"/>
            <a:ext cx="3587779" cy="195047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7C6FBC0-1D86-47B7-9B35-F68E3B0D28E5}"/>
              </a:ext>
            </a:extLst>
          </p:cNvPr>
          <p:cNvGrpSpPr/>
          <p:nvPr/>
        </p:nvGrpSpPr>
        <p:grpSpPr>
          <a:xfrm>
            <a:off x="5207888" y="4588511"/>
            <a:ext cx="1434243" cy="923330"/>
            <a:chOff x="1802203" y="2505760"/>
            <a:chExt cx="1024185" cy="1024309"/>
          </a:xfrm>
        </p:grpSpPr>
        <p:pic>
          <p:nvPicPr>
            <p:cNvPr id="27" name="Graphic 26" descr="Woman with solid fill">
              <a:extLst>
                <a:ext uri="{FF2B5EF4-FFF2-40B4-BE49-F238E27FC236}">
                  <a16:creationId xmlns:a16="http://schemas.microsoft.com/office/drawing/2014/main" id="{30E013BE-7238-40F2-A76D-CE6BFCD2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02203" y="2505760"/>
              <a:ext cx="1024185" cy="1024309"/>
            </a:xfrm>
            <a:prstGeom prst="rect">
              <a:avLst/>
            </a:prstGeom>
          </p:spPr>
        </p:pic>
        <p:pic>
          <p:nvPicPr>
            <p:cNvPr id="28" name="Graphic 27" descr="Heart with pulse with solid fill">
              <a:extLst>
                <a:ext uri="{FF2B5EF4-FFF2-40B4-BE49-F238E27FC236}">
                  <a16:creationId xmlns:a16="http://schemas.microsoft.com/office/drawing/2014/main" id="{66AC0136-E868-FDAB-1D70-16AB25BC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5298" y="2786606"/>
              <a:ext cx="93497" cy="93497"/>
            </a:xfrm>
            <a:prstGeom prst="rect">
              <a:avLst/>
            </a:prstGeom>
          </p:spPr>
        </p:pic>
        <p:pic>
          <p:nvPicPr>
            <p:cNvPr id="29" name="Graphic 28" descr="Lungs with solid fill">
              <a:extLst>
                <a:ext uri="{FF2B5EF4-FFF2-40B4-BE49-F238E27FC236}">
                  <a16:creationId xmlns:a16="http://schemas.microsoft.com/office/drawing/2014/main" id="{C068578D-2295-DF2C-D8FD-3302ABA1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2047" y="2808994"/>
              <a:ext cx="175884" cy="175884"/>
            </a:xfrm>
            <a:prstGeom prst="rect">
              <a:avLst/>
            </a:prstGeom>
          </p:spPr>
        </p:pic>
      </p:grpSp>
      <p:sp>
        <p:nvSpPr>
          <p:cNvPr id="31" name="文本框 4">
            <a:extLst>
              <a:ext uri="{FF2B5EF4-FFF2-40B4-BE49-F238E27FC236}">
                <a16:creationId xmlns:a16="http://schemas.microsoft.com/office/drawing/2014/main" id="{02422EB9-CF77-ECF3-245A-B4DBBCFBFA98}"/>
              </a:ext>
            </a:extLst>
          </p:cNvPr>
          <p:cNvSpPr txBox="1"/>
          <p:nvPr/>
        </p:nvSpPr>
        <p:spPr>
          <a:xfrm>
            <a:off x="176271" y="5452426"/>
            <a:ext cx="404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i="1"/>
              <a:t>Frequency domain representations</a:t>
            </a:r>
          </a:p>
          <a:p>
            <a:pPr algn="ctr"/>
            <a:r>
              <a:rPr lang="en-US" altLang="zh-CN" i="1"/>
              <a:t>transmitted</a:t>
            </a:r>
          </a:p>
          <a:p>
            <a:pPr algn="ctr"/>
            <a:r>
              <a:rPr lang="en-US" altLang="zh-CN" i="1"/>
              <a:t>X(</a:t>
            </a:r>
            <a:r>
              <a:rPr lang="en-US" altLang="zh-CN" i="1" err="1"/>
              <a:t>f,t</a:t>
            </a:r>
            <a:r>
              <a:rPr lang="en-US" altLang="zh-CN" i="1"/>
              <a:t>)</a:t>
            </a:r>
            <a:endParaRPr lang="zh-CN" altLang="en-US" i="1"/>
          </a:p>
        </p:txBody>
      </p:sp>
      <p:sp>
        <p:nvSpPr>
          <p:cNvPr id="33" name="文本框 14">
            <a:extLst>
              <a:ext uri="{FF2B5EF4-FFF2-40B4-BE49-F238E27FC236}">
                <a16:creationId xmlns:a16="http://schemas.microsoft.com/office/drawing/2014/main" id="{B4001157-F9C0-94FD-D4B3-22BFB83DBC62}"/>
              </a:ext>
            </a:extLst>
          </p:cNvPr>
          <p:cNvSpPr txBox="1"/>
          <p:nvPr/>
        </p:nvSpPr>
        <p:spPr>
          <a:xfrm>
            <a:off x="5605906" y="5935198"/>
            <a:ext cx="63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/>
              <a:t>H(</a:t>
            </a:r>
            <a:r>
              <a:rPr lang="en-US" altLang="zh-CN" i="1" err="1"/>
              <a:t>f,t</a:t>
            </a:r>
            <a:r>
              <a:rPr lang="en-US" altLang="zh-CN" i="1"/>
              <a:t>)</a:t>
            </a:r>
            <a:endParaRPr lang="zh-CN" altLang="en-US" i="1"/>
          </a:p>
        </p:txBody>
      </p:sp>
      <p:sp>
        <p:nvSpPr>
          <p:cNvPr id="35" name="文本框 19">
            <a:extLst>
              <a:ext uri="{FF2B5EF4-FFF2-40B4-BE49-F238E27FC236}">
                <a16:creationId xmlns:a16="http://schemas.microsoft.com/office/drawing/2014/main" id="{82DCCB4C-60F7-DF28-A893-4D3D03585817}"/>
              </a:ext>
            </a:extLst>
          </p:cNvPr>
          <p:cNvSpPr txBox="1"/>
          <p:nvPr/>
        </p:nvSpPr>
        <p:spPr>
          <a:xfrm>
            <a:off x="7694367" y="5386317"/>
            <a:ext cx="4321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i="1"/>
              <a:t>Frequency domain representations</a:t>
            </a:r>
          </a:p>
          <a:p>
            <a:pPr algn="ctr"/>
            <a:r>
              <a:rPr lang="en-US" altLang="zh-CN" i="1"/>
              <a:t>received</a:t>
            </a:r>
          </a:p>
          <a:p>
            <a:pPr algn="ctr"/>
            <a:r>
              <a:rPr lang="en-US" altLang="zh-CN" i="1"/>
              <a:t>Y(</a:t>
            </a:r>
            <a:r>
              <a:rPr lang="en-US" altLang="zh-CN" i="1" err="1"/>
              <a:t>f,t</a:t>
            </a:r>
            <a:r>
              <a:rPr lang="en-US" altLang="zh-CN" i="1"/>
              <a:t>) = H(</a:t>
            </a:r>
            <a:r>
              <a:rPr lang="en-US" altLang="zh-CN" i="1" err="1"/>
              <a:t>f,t</a:t>
            </a:r>
            <a:r>
              <a:rPr lang="en-US" altLang="zh-CN" i="1"/>
              <a:t>) * X(</a:t>
            </a:r>
            <a:r>
              <a:rPr lang="en-US" altLang="zh-CN" i="1" err="1"/>
              <a:t>f,t</a:t>
            </a:r>
            <a:r>
              <a:rPr lang="en-US" altLang="zh-CN" i="1"/>
              <a:t>) + N</a:t>
            </a:r>
            <a:endParaRPr lang="zh-CN" altLang="en-US" i="1"/>
          </a:p>
        </p:txBody>
      </p:sp>
      <p:sp>
        <p:nvSpPr>
          <p:cNvPr id="37" name="箭头: 右 7">
            <a:extLst>
              <a:ext uri="{FF2B5EF4-FFF2-40B4-BE49-F238E27FC236}">
                <a16:creationId xmlns:a16="http://schemas.microsoft.com/office/drawing/2014/main" id="{0FD50681-47C5-7899-4E9F-213BB03FFB5A}"/>
              </a:ext>
            </a:extLst>
          </p:cNvPr>
          <p:cNvSpPr/>
          <p:nvPr/>
        </p:nvSpPr>
        <p:spPr>
          <a:xfrm>
            <a:off x="3438468" y="4036874"/>
            <a:ext cx="5315059" cy="1348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0" name="直接箭头连接符 29">
            <a:extLst>
              <a:ext uri="{FF2B5EF4-FFF2-40B4-BE49-F238E27FC236}">
                <a16:creationId xmlns:a16="http://schemas.microsoft.com/office/drawing/2014/main" id="{FAF5613A-8E52-A21B-6FA6-D047969506EF}"/>
              </a:ext>
            </a:extLst>
          </p:cNvPr>
          <p:cNvCxnSpPr>
            <a:cxnSpLocks/>
          </p:cNvCxnSpPr>
          <p:nvPr/>
        </p:nvCxnSpPr>
        <p:spPr>
          <a:xfrm flipV="1">
            <a:off x="3232191" y="2701246"/>
            <a:ext cx="3409940" cy="96196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35">
            <a:extLst>
              <a:ext uri="{FF2B5EF4-FFF2-40B4-BE49-F238E27FC236}">
                <a16:creationId xmlns:a16="http://schemas.microsoft.com/office/drawing/2014/main" id="{4DCE82D5-5F44-A1B3-CC1F-3AFC36365968}"/>
              </a:ext>
            </a:extLst>
          </p:cNvPr>
          <p:cNvCxnSpPr>
            <a:cxnSpLocks/>
          </p:cNvCxnSpPr>
          <p:nvPr/>
        </p:nvCxnSpPr>
        <p:spPr>
          <a:xfrm>
            <a:off x="6642131" y="2718497"/>
            <a:ext cx="2228230" cy="11191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80">
            <a:extLst>
              <a:ext uri="{FF2B5EF4-FFF2-40B4-BE49-F238E27FC236}">
                <a16:creationId xmlns:a16="http://schemas.microsoft.com/office/drawing/2014/main" id="{11537C95-3C8A-9F3F-EB58-8AB244E64F4D}"/>
              </a:ext>
            </a:extLst>
          </p:cNvPr>
          <p:cNvCxnSpPr>
            <a:cxnSpLocks/>
          </p:cNvCxnSpPr>
          <p:nvPr/>
        </p:nvCxnSpPr>
        <p:spPr>
          <a:xfrm>
            <a:off x="2989371" y="4274825"/>
            <a:ext cx="2461424" cy="752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84">
            <a:extLst>
              <a:ext uri="{FF2B5EF4-FFF2-40B4-BE49-F238E27FC236}">
                <a16:creationId xmlns:a16="http://schemas.microsoft.com/office/drawing/2014/main" id="{EA774BE9-BC6C-C3CA-2800-B13B9D10F0D5}"/>
              </a:ext>
            </a:extLst>
          </p:cNvPr>
          <p:cNvCxnSpPr>
            <a:cxnSpLocks/>
          </p:cNvCxnSpPr>
          <p:nvPr/>
        </p:nvCxnSpPr>
        <p:spPr>
          <a:xfrm flipV="1">
            <a:off x="6503415" y="4488434"/>
            <a:ext cx="2671575" cy="643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4">
            <a:extLst>
              <a:ext uri="{FF2B5EF4-FFF2-40B4-BE49-F238E27FC236}">
                <a16:creationId xmlns:a16="http://schemas.microsoft.com/office/drawing/2014/main" id="{050D6985-432B-2758-E0F0-35A6F0104B03}"/>
              </a:ext>
            </a:extLst>
          </p:cNvPr>
          <p:cNvSpPr txBox="1"/>
          <p:nvPr/>
        </p:nvSpPr>
        <p:spPr>
          <a:xfrm>
            <a:off x="1192291" y="2804961"/>
            <a:ext cx="201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i="1"/>
              <a:t>Transmitter</a:t>
            </a:r>
            <a:endParaRPr lang="zh-CN" altLang="en-US" i="1"/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8B07FA9E-B7F3-CFD6-E4AD-C47F0AE9C24C}"/>
              </a:ext>
            </a:extLst>
          </p:cNvPr>
          <p:cNvSpPr txBox="1"/>
          <p:nvPr/>
        </p:nvSpPr>
        <p:spPr>
          <a:xfrm>
            <a:off x="9036273" y="2684208"/>
            <a:ext cx="201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i="1"/>
              <a:t>Receiver</a:t>
            </a:r>
            <a:endParaRPr lang="zh-CN" altLang="en-US" i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A46A051-8DF1-46B5-C9F1-09027A49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40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/>
                <a:ea typeface="宋体"/>
                <a:cs typeface="Arial"/>
              </a:rPr>
              <a:t>Previous Works</a:t>
            </a:r>
            <a:endParaRPr lang="en-US" altLang="zh-CN" sz="4000"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F1763-F97E-5364-1CAC-150160A1A8C0}"/>
              </a:ext>
            </a:extLst>
          </p:cNvPr>
          <p:cNvSpPr txBox="1"/>
          <p:nvPr/>
        </p:nvSpPr>
        <p:spPr>
          <a:xfrm>
            <a:off x="428977" y="891822"/>
            <a:ext cx="11604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Xuefeng</a:t>
            </a:r>
            <a:r>
              <a:rPr lang="en-US">
                <a:ea typeface="+mn-lt"/>
                <a:cs typeface="+mn-lt"/>
              </a:rPr>
              <a:t> Liu, </a:t>
            </a:r>
            <a:r>
              <a:rPr lang="en-US" err="1">
                <a:ea typeface="+mn-lt"/>
                <a:cs typeface="+mn-lt"/>
              </a:rPr>
              <a:t>Jiannong</a:t>
            </a:r>
            <a:r>
              <a:rPr lang="en-US">
                <a:ea typeface="+mn-lt"/>
                <a:cs typeface="+mn-lt"/>
              </a:rPr>
              <a:t> Cao, </a:t>
            </a:r>
            <a:r>
              <a:rPr lang="en-US" err="1">
                <a:ea typeface="+mn-lt"/>
                <a:cs typeface="+mn-lt"/>
              </a:rPr>
              <a:t>Shaojie</a:t>
            </a:r>
            <a:r>
              <a:rPr lang="en-US">
                <a:ea typeface="+mn-lt"/>
                <a:cs typeface="+mn-lt"/>
              </a:rPr>
              <a:t> Tang, and Jiaqi Wen. 2014. Wi-sleep: Contactless sleep monitoring via </a:t>
            </a:r>
            <a:r>
              <a:rPr lang="en-US" err="1">
                <a:ea typeface="+mn-lt"/>
                <a:cs typeface="+mn-lt"/>
              </a:rPr>
              <a:t>wifi</a:t>
            </a:r>
            <a:r>
              <a:rPr lang="en-US">
                <a:ea typeface="+mn-lt"/>
                <a:cs typeface="+mn-lt"/>
              </a:rPr>
              <a:t> signals. In 2014 IEEE Real-Time Systems Symposium. IEEE, 346–355. 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3" name="Picture 2" descr="A person lying on a table&#10;&#10;Description automatically generated">
            <a:extLst>
              <a:ext uri="{FF2B5EF4-FFF2-40B4-BE49-F238E27FC236}">
                <a16:creationId xmlns:a16="http://schemas.microsoft.com/office/drawing/2014/main" id="{667A2F11-79D3-33BB-8247-8DDEF742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848"/>
            <a:ext cx="6539287" cy="3905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3AA29-FCF1-9EB4-ABDC-62254F8D9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65" y="2777490"/>
            <a:ext cx="6037481" cy="3188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3967301-8520-3910-2A24-8C6F2D1CA663}"/>
                  </a:ext>
                </a:extLst>
              </p14:cNvPr>
              <p14:cNvContentPartPr/>
              <p14:nvPr/>
            </p14:nvContentPartPr>
            <p14:xfrm>
              <a:off x="-839390" y="-370740"/>
              <a:ext cx="13607" cy="1360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3967301-8520-3910-2A24-8C6F2D1CA6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19740" y="-506810"/>
                <a:ext cx="1360700" cy="28302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00910" y="6552233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B64D2-B90A-119F-E303-2967CC199624}"/>
              </a:ext>
            </a:extLst>
          </p:cNvPr>
          <p:cNvSpPr txBox="1"/>
          <p:nvPr/>
        </p:nvSpPr>
        <p:spPr>
          <a:xfrm>
            <a:off x="8023201" y="1419158"/>
            <a:ext cx="274320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CSI data processing steps</a:t>
            </a:r>
          </a:p>
          <a:p>
            <a:r>
              <a:rPr lang="en-US">
                <a:ea typeface="Calibri"/>
                <a:cs typeface="Calibri"/>
              </a:rPr>
              <a:t> </a:t>
            </a:r>
            <a:r>
              <a:rPr lang="en-US">
                <a:ea typeface="+mn-lt"/>
                <a:cs typeface="+mn-lt"/>
              </a:rPr>
              <a:t>Outlier removal</a:t>
            </a:r>
          </a:p>
          <a:p>
            <a:r>
              <a:rPr lang="en-US">
                <a:ea typeface="Calibri"/>
                <a:cs typeface="Calibri"/>
              </a:rPr>
              <a:t> </a:t>
            </a:r>
            <a:r>
              <a:rPr lang="en-US">
                <a:ea typeface="+mn-lt"/>
                <a:cs typeface="+mn-lt"/>
              </a:rPr>
              <a:t>Interpolation</a:t>
            </a:r>
          </a:p>
          <a:p>
            <a:r>
              <a:rPr lang="en-US">
                <a:ea typeface="+mn-lt"/>
                <a:cs typeface="+mn-lt"/>
              </a:rPr>
              <a:t> Noise filtering</a:t>
            </a:r>
          </a:p>
          <a:p>
            <a:r>
              <a:rPr lang="en-US">
                <a:ea typeface="Calibri"/>
                <a:cs typeface="Calibri"/>
              </a:rPr>
              <a:t> </a:t>
            </a:r>
            <a:r>
              <a:rPr lang="en-US">
                <a:ea typeface="+mn-lt"/>
                <a:cs typeface="+mn-lt"/>
              </a:rPr>
              <a:t>Subcarrier selection</a:t>
            </a:r>
          </a:p>
        </p:txBody>
      </p:sp>
    </p:spTree>
    <p:extLst>
      <p:ext uri="{BB962C8B-B14F-4D97-AF65-F5344CB8AC3E}">
        <p14:creationId xmlns:p14="http://schemas.microsoft.com/office/powerpoint/2010/main" val="74279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/>
                <a:ea typeface="宋体"/>
                <a:cs typeface="Arial"/>
              </a:rPr>
              <a:t>Previous Works</a:t>
            </a:r>
            <a:endParaRPr lang="en-US" altLang="zh-CN" sz="4000"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BB908C-7AD1-6DBD-12D3-0FE1774F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915"/>
            <a:ext cx="6676051" cy="4160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AC421-6552-6D5C-A4B6-C12A9EA79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61" y="1211578"/>
            <a:ext cx="5740839" cy="3498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7165F1-5CDC-BC41-7F53-8694F3499538}"/>
              </a:ext>
            </a:extLst>
          </p:cNvPr>
          <p:cNvSpPr txBox="1"/>
          <p:nvPr/>
        </p:nvSpPr>
        <p:spPr>
          <a:xfrm>
            <a:off x="6702479" y="5534466"/>
            <a:ext cx="51549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The first sleep monitoring based on </a:t>
            </a:r>
            <a:r>
              <a:rPr lang="en-US" b="1" err="1">
                <a:ea typeface="+mn-lt"/>
                <a:cs typeface="+mn-lt"/>
              </a:rPr>
              <a:t>WiFi</a:t>
            </a:r>
            <a:r>
              <a:rPr lang="en-US" b="1">
                <a:ea typeface="+mn-lt"/>
                <a:cs typeface="+mn-lt"/>
              </a:rPr>
              <a:t> CSI signals.</a:t>
            </a:r>
            <a:endParaRPr lang="en-US" b="1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b="1">
                <a:ea typeface="Calibri"/>
                <a:cs typeface="Calibri"/>
              </a:rPr>
              <a:t>Respiration only.</a:t>
            </a:r>
          </a:p>
          <a:p>
            <a:r>
              <a:rPr lang="en-US" b="1">
                <a:ea typeface="Calibri"/>
                <a:cs typeface="Calibri"/>
              </a:rPr>
              <a:t>2.   Single person</a:t>
            </a:r>
          </a:p>
          <a:p>
            <a:r>
              <a:rPr lang="en-US" b="1">
                <a:ea typeface="Calibri"/>
                <a:cs typeface="Calibri"/>
              </a:rPr>
              <a:t>3.   Static and clean environment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3967301-8520-3910-2A24-8C6F2D1CA663}"/>
                  </a:ext>
                </a:extLst>
              </p14:cNvPr>
              <p14:cNvContentPartPr/>
              <p14:nvPr/>
            </p14:nvContentPartPr>
            <p14:xfrm>
              <a:off x="-839390" y="-370740"/>
              <a:ext cx="13607" cy="1360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3967301-8520-3910-2A24-8C6F2D1CA6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19740" y="-506810"/>
                <a:ext cx="1360700" cy="28302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00910" y="6552233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8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/>
                <a:ea typeface="宋体"/>
                <a:cs typeface="Arial"/>
              </a:rPr>
              <a:t>Previous Works</a:t>
            </a:r>
            <a:endParaRPr lang="en-US" altLang="zh-CN" sz="4000"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520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F1763-F97E-5364-1CAC-150160A1A8C0}"/>
              </a:ext>
            </a:extLst>
          </p:cNvPr>
          <p:cNvSpPr txBox="1"/>
          <p:nvPr/>
        </p:nvSpPr>
        <p:spPr>
          <a:xfrm>
            <a:off x="428977" y="891822"/>
            <a:ext cx="11604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Xuyu</a:t>
            </a:r>
            <a:r>
              <a:rPr lang="en-US">
                <a:ea typeface="+mn-lt"/>
                <a:cs typeface="+mn-lt"/>
              </a:rPr>
              <a:t> Wang, Chao Yang, and Shiwen Mao. 2017. PhaseBeat: Exploiting CSI phase data for vital sign monitoring with commodity </a:t>
            </a:r>
            <a:r>
              <a:rPr lang="en-US" err="1">
                <a:ea typeface="+mn-lt"/>
                <a:cs typeface="+mn-lt"/>
              </a:rPr>
              <a:t>WiFi</a:t>
            </a:r>
            <a:r>
              <a:rPr lang="en-US">
                <a:ea typeface="+mn-lt"/>
                <a:cs typeface="+mn-lt"/>
              </a:rPr>
              <a:t> devices. In 2017 IEEE 37th International Conference on Distributed Computing Systems (ICDCS). 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graph with red arrows and blue lines&#10;&#10;Description automatically generated">
            <a:extLst>
              <a:ext uri="{FF2B5EF4-FFF2-40B4-BE49-F238E27FC236}">
                <a16:creationId xmlns:a16="http://schemas.microsoft.com/office/drawing/2014/main" id="{470EDD60-5723-8F59-CEBB-8FC7BFC6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994" y="1578953"/>
            <a:ext cx="6010648" cy="4873122"/>
          </a:xfrm>
          <a:prstGeom prst="rect">
            <a:avLst/>
          </a:prstGeom>
        </p:spPr>
      </p:pic>
      <p:pic>
        <p:nvPicPr>
          <p:cNvPr id="12" name="Picture 1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DA7933DE-9E6F-074D-FB17-CD7C54CB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06" y="1428750"/>
            <a:ext cx="370567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8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/>
                <a:ea typeface="宋体"/>
                <a:cs typeface="Arial"/>
              </a:rPr>
              <a:t>Previous Works</a:t>
            </a:r>
            <a:endParaRPr lang="en-US" altLang="zh-CN" sz="4000"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9865" y="6492875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7" name="Picture 6" descr="A graph of breathing rate estimation&#10;&#10;Description automatically generated">
            <a:extLst>
              <a:ext uri="{FF2B5EF4-FFF2-40B4-BE49-F238E27FC236}">
                <a16:creationId xmlns:a16="http://schemas.microsoft.com/office/drawing/2014/main" id="{CC9B2A09-0DBB-4A21-272F-B49BF7CB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95" y="1108711"/>
            <a:ext cx="5832055" cy="5216644"/>
          </a:xfrm>
          <a:prstGeom prst="rect">
            <a:avLst/>
          </a:prstGeom>
        </p:spPr>
      </p:pic>
      <p:pic>
        <p:nvPicPr>
          <p:cNvPr id="9" name="Picture 8" descr="A diagram of a signal&#10;&#10;Description automatically generated">
            <a:extLst>
              <a:ext uri="{FF2B5EF4-FFF2-40B4-BE49-F238E27FC236}">
                <a16:creationId xmlns:a16="http://schemas.microsoft.com/office/drawing/2014/main" id="{A83D11A8-16EF-C6EB-2A3A-E7685F55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110" y="994357"/>
            <a:ext cx="4760297" cy="4726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F667B3-FFDD-0606-6A46-B66235766E81}"/>
              </a:ext>
            </a:extLst>
          </p:cNvPr>
          <p:cNvSpPr txBox="1"/>
          <p:nvPr/>
        </p:nvSpPr>
        <p:spPr>
          <a:xfrm>
            <a:off x="7421560" y="5670392"/>
            <a:ext cx="42660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Breathing rate estimation accuracy 98%</a:t>
            </a:r>
          </a:p>
          <a:p>
            <a:r>
              <a:rPr lang="en-US" b="1">
                <a:ea typeface="Calibri"/>
                <a:cs typeface="Calibri"/>
              </a:rPr>
              <a:t>Heartbeat rate estimation accuracy 88%</a:t>
            </a:r>
          </a:p>
          <a:p>
            <a:r>
              <a:rPr lang="en-US" b="1">
                <a:ea typeface="+mn-lt"/>
                <a:cs typeface="+mn-lt"/>
              </a:rPr>
              <a:t>Multi-person</a:t>
            </a:r>
            <a:r>
              <a:rPr lang="en-US" b="1">
                <a:ea typeface="Calibri"/>
                <a:cs typeface="Calibri"/>
              </a:rPr>
              <a:t>, Not identity-aware </a:t>
            </a:r>
          </a:p>
          <a:p>
            <a:r>
              <a:rPr lang="en-US" b="1">
                <a:ea typeface="Calibri"/>
                <a:cs typeface="Calibri"/>
              </a:rPr>
              <a:t>Not robust to interference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68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8" y="29293"/>
            <a:ext cx="10515600" cy="737197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Arial"/>
                <a:ea typeface="宋体"/>
                <a:cs typeface="Arial"/>
              </a:rPr>
              <a:t>Previous Works</a:t>
            </a:r>
            <a:endParaRPr lang="en-US" altLang="zh-CN" sz="4000"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9693F6B5-AE06-44E2-8B7E-9E96D5193279}"/>
              </a:ext>
            </a:extLst>
          </p:cNvPr>
          <p:cNvCxnSpPr/>
          <p:nvPr/>
        </p:nvCxnSpPr>
        <p:spPr>
          <a:xfrm>
            <a:off x="1960032" y="826836"/>
            <a:ext cx="8271933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0C708-08C0-4E89-A5ED-78DD2FF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461859"/>
            <a:ext cx="2743200" cy="365125"/>
          </a:xfrm>
        </p:spPr>
        <p:txBody>
          <a:bodyPr/>
          <a:lstStyle/>
          <a:p>
            <a:pPr algn="ctr"/>
            <a:fld id="{83E3C2C6-1E5C-47F7-8FF0-9BF3B7BB7661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C0F8E-CCED-0AD4-F6B5-10F9E1E3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" y="1523487"/>
            <a:ext cx="3045676" cy="5265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C59E1-4A83-D726-DB7C-A3DFAAA912A8}"/>
              </a:ext>
            </a:extLst>
          </p:cNvPr>
          <p:cNvSpPr txBox="1"/>
          <p:nvPr/>
        </p:nvSpPr>
        <p:spPr>
          <a:xfrm>
            <a:off x="3370932" y="4387156"/>
            <a:ext cx="88210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"The reflected signals are linearly mixed"</a:t>
            </a:r>
            <a:endParaRPr lang="en-US"/>
          </a:p>
          <a:p>
            <a:r>
              <a:rPr lang="en-US">
                <a:ea typeface="+mn-lt"/>
                <a:cs typeface="+mn-lt"/>
              </a:rPr>
              <a:t>"Model the multi-person respiration sensing as a blind source separation (BSS) problem."</a:t>
            </a:r>
          </a:p>
          <a:p>
            <a:r>
              <a:rPr lang="en-US">
                <a:ea typeface="+mn-lt"/>
                <a:cs typeface="+mn-lt"/>
              </a:rPr>
              <a:t>"We solve it using independent component analysis (ICA) to separate the mixed signal."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E4A32D-61ED-76C9-B74C-C99BF873F137}"/>
              </a:ext>
            </a:extLst>
          </p:cNvPr>
          <p:cNvSpPr txBox="1"/>
          <p:nvPr/>
        </p:nvSpPr>
        <p:spPr>
          <a:xfrm>
            <a:off x="428977" y="891822"/>
            <a:ext cx="11604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Youwei</a:t>
            </a:r>
            <a:r>
              <a:rPr lang="en-US">
                <a:ea typeface="+mn-lt"/>
                <a:cs typeface="+mn-lt"/>
              </a:rPr>
              <a:t> Zeng, Dan Wu, Jie Xiong, Jinyi Liu, </a:t>
            </a:r>
            <a:r>
              <a:rPr lang="en-US" err="1">
                <a:ea typeface="+mn-lt"/>
                <a:cs typeface="+mn-lt"/>
              </a:rPr>
              <a:t>Zhaopeng</a:t>
            </a:r>
            <a:r>
              <a:rPr lang="en-US">
                <a:ea typeface="+mn-lt"/>
                <a:cs typeface="+mn-lt"/>
              </a:rPr>
              <a:t> Liu, and Daqing Zhang. 2020. </a:t>
            </a:r>
            <a:r>
              <a:rPr lang="en-US" err="1">
                <a:ea typeface="+mn-lt"/>
                <a:cs typeface="+mn-lt"/>
              </a:rPr>
              <a:t>Multisense</a:t>
            </a:r>
            <a:r>
              <a:rPr lang="en-US">
                <a:ea typeface="+mn-lt"/>
                <a:cs typeface="+mn-lt"/>
              </a:rPr>
              <a:t> : Enabling multi-person respiration sensing with commodity </a:t>
            </a:r>
            <a:r>
              <a:rPr lang="en-US" err="1">
                <a:ea typeface="+mn-lt"/>
                <a:cs typeface="+mn-lt"/>
              </a:rPr>
              <a:t>wifi</a:t>
            </a:r>
            <a:r>
              <a:rPr lang="en-US">
                <a:ea typeface="+mn-lt"/>
                <a:cs typeface="+mn-lt"/>
              </a:rPr>
              <a:t>. IMWUT 4, 3 (2020), 1–29. 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CFCD003-A4FF-8D44-627D-970D04F5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1779211"/>
            <a:ext cx="9005327" cy="23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0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a36450eb-db06-42a7-8d1b-026719f701e3}" enabled="0" method="" siteId="{a36450eb-db06-42a7-8d1b-026719f701e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834</Words>
  <Application>Microsoft Office PowerPoint</Application>
  <PresentationFormat>Widescreen</PresentationFormat>
  <Paragraphs>200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等线</vt:lpstr>
      <vt:lpstr>LinLibertineO-Identity-H</vt:lpstr>
      <vt:lpstr>LinLibertineT</vt:lpstr>
      <vt:lpstr>宋体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Outlines</vt:lpstr>
      <vt:lpstr>Motivation</vt:lpstr>
      <vt:lpstr>Channel State Information</vt:lpstr>
      <vt:lpstr>Previous Works</vt:lpstr>
      <vt:lpstr>Previous Works</vt:lpstr>
      <vt:lpstr>Previous Works</vt:lpstr>
      <vt:lpstr>Previous Works</vt:lpstr>
      <vt:lpstr>Previous Works</vt:lpstr>
      <vt:lpstr>Previous Works</vt:lpstr>
      <vt:lpstr>Challenges</vt:lpstr>
      <vt:lpstr>Our Solution: SpaceBeat</vt:lpstr>
      <vt:lpstr>SpaceBeat System</vt:lpstr>
      <vt:lpstr>Multi-person Separation and Localization</vt:lpstr>
      <vt:lpstr>Multidimensional Information</vt:lpstr>
      <vt:lpstr>cPCA-CL network</vt:lpstr>
      <vt:lpstr>Harmonic Removal</vt:lpstr>
      <vt:lpstr>Experimental Setup</vt:lpstr>
      <vt:lpstr>Data Collection and Evaluation Metrics</vt:lpstr>
      <vt:lpstr>Performance Evaluation</vt:lpstr>
      <vt:lpstr>Performance Evaluation</vt:lpstr>
      <vt:lpstr>Performance Evaluation</vt:lpstr>
      <vt:lpstr>Performance Evaluation</vt:lpstr>
      <vt:lpstr>Discussion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Wi-Mesh: A WiFi Vision-based Approach for 3D Human Mesh Construction</dc:title>
  <dc:creator>Wang Yichao</dc:creator>
  <cp:lastModifiedBy>Bofan Li</cp:lastModifiedBy>
  <cp:revision>3</cp:revision>
  <dcterms:created xsi:type="dcterms:W3CDTF">2022-10-20T13:53:57Z</dcterms:created>
  <dcterms:modified xsi:type="dcterms:W3CDTF">2025-12-18T16:20:47Z</dcterms:modified>
</cp:coreProperties>
</file>